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0"/>
  </p:notesMasterIdLst>
  <p:sldIdLst>
    <p:sldId id="256" r:id="rId2"/>
    <p:sldId id="258" r:id="rId3"/>
    <p:sldId id="259" r:id="rId4"/>
    <p:sldId id="262" r:id="rId5"/>
    <p:sldId id="282" r:id="rId6"/>
    <p:sldId id="283" r:id="rId7"/>
    <p:sldId id="284" r:id="rId8"/>
    <p:sldId id="257" r:id="rId9"/>
    <p:sldId id="273" r:id="rId10"/>
    <p:sldId id="274" r:id="rId11"/>
    <p:sldId id="275" r:id="rId12"/>
    <p:sldId id="276" r:id="rId13"/>
    <p:sldId id="278" r:id="rId14"/>
    <p:sldId id="279" r:id="rId15"/>
    <p:sldId id="281" r:id="rId16"/>
    <p:sldId id="280" r:id="rId17"/>
    <p:sldId id="271" r:id="rId18"/>
    <p:sldId id="270" r:id="rId19"/>
  </p:sldIdLst>
  <p:sldSz cx="12192000" cy="6858000"/>
  <p:notesSz cx="6858000" cy="9144000"/>
  <p:embeddedFontLst>
    <p:embeddedFont>
      <p:font typeface="Bahnschrift" panose="020B0502040204020203" pitchFamily="34" charset="0"/>
      <p:regular r:id="rId21"/>
      <p:bold r:id="rId22"/>
    </p:embeddedFont>
    <p:embeddedFont>
      <p:font typeface="Calibri" panose="020F0502020204030204" pitchFamily="34" charset="0"/>
      <p:regular r:id="rId23"/>
      <p:bold r:id="rId24"/>
      <p:italic r:id="rId25"/>
      <p:boldItalic r:id="rId26"/>
    </p:embeddedFont>
    <p:embeddedFont>
      <p:font typeface="Poppins" panose="000005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178">
          <p15:clr>
            <a:srgbClr val="A4A3A4"/>
          </p15:clr>
        </p15:guide>
        <p15:guide id="2" pos="666">
          <p15:clr>
            <a:srgbClr val="A4A3A4"/>
          </p15:clr>
        </p15:guide>
        <p15:guide id="3" pos="5972">
          <p15:clr>
            <a:srgbClr val="A4A3A4"/>
          </p15:clr>
        </p15:guide>
        <p15:guide id="4" pos="4271">
          <p15:clr>
            <a:srgbClr val="A4A3A4"/>
          </p15:clr>
        </p15:guide>
        <p15:guide id="5" orient="horz" pos="1842">
          <p15:clr>
            <a:srgbClr val="A4A3A4"/>
          </p15:clr>
        </p15:guide>
        <p15:guide id="6" orient="horz" pos="1638">
          <p15:clr>
            <a:srgbClr val="A4A3A4"/>
          </p15:clr>
        </p15:guide>
        <p15:guide id="7" pos="834">
          <p15:clr>
            <a:srgbClr val="747775"/>
          </p15:clr>
        </p15:guide>
        <p15:guide id="8" orient="horz" pos="581">
          <p15:clr>
            <a:srgbClr val="747775"/>
          </p15:clr>
        </p15:guide>
        <p15:guide id="9" pos="393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60"/>
      </p:cViewPr>
      <p:guideLst>
        <p:guide orient="horz" pos="4178"/>
        <p:guide pos="666"/>
        <p:guide pos="5972"/>
        <p:guide pos="4271"/>
        <p:guide orient="horz" pos="1842"/>
        <p:guide orient="horz" pos="1638"/>
        <p:guide pos="834"/>
        <p:guide orient="horz" pos="581"/>
        <p:guide pos="393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4" name="Google Shape;27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0" name="Google Shape;590;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43"/>
        <p:cNvGrpSpPr/>
        <p:nvPr/>
      </p:nvGrpSpPr>
      <p:grpSpPr>
        <a:xfrm>
          <a:off x="0" y="0"/>
          <a:ext cx="0" cy="0"/>
          <a:chOff x="0" y="0"/>
          <a:chExt cx="0" cy="0"/>
        </a:xfrm>
      </p:grpSpPr>
      <p:sp>
        <p:nvSpPr>
          <p:cNvPr id="44" name="Google Shape;44;p2"/>
          <p:cNvSpPr txBox="1">
            <a:spLocks noGrp="1"/>
          </p:cNvSpPr>
          <p:nvPr>
            <p:ph type="title"/>
          </p:nvPr>
        </p:nvSpPr>
        <p:spPr>
          <a:xfrm>
            <a:off x="971550" y="1327150"/>
            <a:ext cx="4328429" cy="1887696"/>
          </a:xfrm>
          <a:prstGeom prst="rect">
            <a:avLst/>
          </a:prstGeom>
          <a:noFill/>
          <a:ln>
            <a:noFill/>
          </a:ln>
        </p:spPr>
        <p:txBody>
          <a:bodyPr spcFirstLastPara="1" wrap="square" lIns="91425" tIns="45700" rIns="91425" bIns="45700" anchor="t" anchorCtr="0">
            <a:spAutoFit/>
          </a:bodyPr>
          <a:lstStyle>
            <a:lvl1pPr marR="0" lvl="0" algn="l" rtl="0">
              <a:lnSpc>
                <a:spcPct val="90000"/>
              </a:lnSpc>
              <a:spcBef>
                <a:spcPts val="0"/>
              </a:spcBef>
              <a:spcAft>
                <a:spcPts val="0"/>
              </a:spcAft>
              <a:buClr>
                <a:schemeClr val="accent1"/>
              </a:buClr>
              <a:buSzPts val="6000"/>
              <a:buFont typeface="Poppins"/>
              <a:buNone/>
              <a:defRPr sz="6000" b="1" i="0" u="none" strike="noStrike" cap="none">
                <a:solidFill>
                  <a:schemeClr val="accent1"/>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53"/>
        <p:cNvGrpSpPr/>
        <p:nvPr/>
      </p:nvGrpSpPr>
      <p:grpSpPr>
        <a:xfrm>
          <a:off x="0" y="0"/>
          <a:ext cx="0" cy="0"/>
          <a:chOff x="0" y="0"/>
          <a:chExt cx="0" cy="0"/>
        </a:xfrm>
      </p:grpSpPr>
      <p:sp>
        <p:nvSpPr>
          <p:cNvPr id="54" name="Google Shape;54;p4"/>
          <p:cNvSpPr txBox="1">
            <a:spLocks noGrp="1"/>
          </p:cNvSpPr>
          <p:nvPr>
            <p:ph type="title"/>
          </p:nvPr>
        </p:nvSpPr>
        <p:spPr>
          <a:xfrm>
            <a:off x="711200" y="1825625"/>
            <a:ext cx="2070100" cy="511679"/>
          </a:xfrm>
          <a:prstGeom prst="rect">
            <a:avLst/>
          </a:prstGeom>
          <a:noFill/>
          <a:ln>
            <a:noFill/>
          </a:ln>
        </p:spPr>
        <p:txBody>
          <a:bodyPr spcFirstLastPara="1" wrap="square" lIns="91425" tIns="45700" rIns="91425" bIns="45700" anchor="t" anchorCtr="0">
            <a:spAutoFit/>
          </a:bodyPr>
          <a:lstStyle>
            <a:lvl1pPr marR="0" lvl="0" algn="l" rtl="0">
              <a:lnSpc>
                <a:spcPct val="90000"/>
              </a:lnSpc>
              <a:spcBef>
                <a:spcPts val="0"/>
              </a:spcBef>
              <a:spcAft>
                <a:spcPts val="0"/>
              </a:spcAft>
              <a:buClr>
                <a:schemeClr val="accent1"/>
              </a:buClr>
              <a:buSzPts val="3000"/>
              <a:buFont typeface="Poppins"/>
              <a:buNone/>
              <a:defRPr sz="3000" b="1" i="0" u="none" strike="noStrike" cap="none">
                <a:solidFill>
                  <a:schemeClr val="accent1"/>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extLst>
      <p:ext uri="{BB962C8B-B14F-4D97-AF65-F5344CB8AC3E}">
        <p14:creationId xmlns:p14="http://schemas.microsoft.com/office/powerpoint/2010/main" val="1544329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Section Header">
  <p:cSld name="1_Section Header">
    <p:spTree>
      <p:nvGrpSpPr>
        <p:cNvPr id="1" name="Shape 55"/>
        <p:cNvGrpSpPr/>
        <p:nvPr/>
      </p:nvGrpSpPr>
      <p:grpSpPr>
        <a:xfrm>
          <a:off x="0" y="0"/>
          <a:ext cx="0" cy="0"/>
          <a:chOff x="0" y="0"/>
          <a:chExt cx="0" cy="0"/>
        </a:xfrm>
      </p:grpSpPr>
      <p:sp>
        <p:nvSpPr>
          <p:cNvPr id="56" name="Google Shape;56;p5"/>
          <p:cNvSpPr txBox="1">
            <a:spLocks noGrp="1"/>
          </p:cNvSpPr>
          <p:nvPr>
            <p:ph type="title"/>
          </p:nvPr>
        </p:nvSpPr>
        <p:spPr>
          <a:xfrm>
            <a:off x="698500" y="593725"/>
            <a:ext cx="6159500" cy="927177"/>
          </a:xfrm>
          <a:prstGeom prst="rect">
            <a:avLst/>
          </a:prstGeom>
          <a:noFill/>
          <a:ln>
            <a:noFill/>
          </a:ln>
        </p:spPr>
        <p:txBody>
          <a:bodyPr spcFirstLastPara="1" wrap="square" lIns="91425" tIns="45700" rIns="91425" bIns="45700" anchor="t" anchorCtr="0">
            <a:spAutoFit/>
          </a:bodyPr>
          <a:lstStyle>
            <a:lvl1pPr marR="0" lvl="0" algn="l" rtl="0">
              <a:lnSpc>
                <a:spcPct val="90000"/>
              </a:lnSpc>
              <a:spcBef>
                <a:spcPts val="0"/>
              </a:spcBef>
              <a:spcAft>
                <a:spcPts val="0"/>
              </a:spcAft>
              <a:buClr>
                <a:schemeClr val="accent1"/>
              </a:buClr>
              <a:buSzPts val="3000"/>
              <a:buFont typeface="Poppins"/>
              <a:buNone/>
              <a:defRPr sz="3000" b="1" i="0" u="none" strike="noStrike" cap="none">
                <a:solidFill>
                  <a:schemeClr val="accent1"/>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extLst>
      <p:ext uri="{BB962C8B-B14F-4D97-AF65-F5344CB8AC3E}">
        <p14:creationId xmlns:p14="http://schemas.microsoft.com/office/powerpoint/2010/main" val="3057829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Content with Caption">
  <p:cSld name="1_Content with Caption">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722697" y="2933992"/>
            <a:ext cx="4366901" cy="990015"/>
          </a:xfrm>
          <a:prstGeom prst="rect">
            <a:avLst/>
          </a:prstGeom>
          <a:noFill/>
          <a:ln>
            <a:noFill/>
          </a:ln>
        </p:spPr>
        <p:txBody>
          <a:bodyPr spcFirstLastPara="1" wrap="square" lIns="91425" tIns="45700" rIns="91425" bIns="45700" anchor="t" anchorCtr="0">
            <a:spAutoFit/>
          </a:bodyPr>
          <a:lstStyle>
            <a:lvl1pPr marR="0" lvl="0" algn="l" rtl="0">
              <a:lnSpc>
                <a:spcPct val="90000"/>
              </a:lnSpc>
              <a:spcBef>
                <a:spcPts val="0"/>
              </a:spcBef>
              <a:spcAft>
                <a:spcPts val="0"/>
              </a:spcAft>
              <a:buClr>
                <a:schemeClr val="accent1"/>
              </a:buClr>
              <a:buSzPts val="6000"/>
              <a:buFont typeface="Poppins"/>
              <a:buNone/>
              <a:defRPr sz="6000" b="1" i="0" u="none" strike="noStrike" cap="none">
                <a:solidFill>
                  <a:schemeClr val="accent1"/>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1" name="Google Shape;101;p16"/>
          <p:cNvSpPr txBox="1">
            <a:spLocks noGrp="1"/>
          </p:cNvSpPr>
          <p:nvPr>
            <p:ph type="body" idx="1"/>
          </p:nvPr>
        </p:nvSpPr>
        <p:spPr>
          <a:xfrm>
            <a:off x="702177" y="3830119"/>
            <a:ext cx="3869824" cy="286232"/>
          </a:xfrm>
          <a:prstGeom prst="rect">
            <a:avLst/>
          </a:prstGeom>
          <a:noFill/>
          <a:ln>
            <a:noFill/>
          </a:ln>
        </p:spPr>
        <p:txBody>
          <a:bodyPr spcFirstLastPara="1" wrap="square" lIns="91425" tIns="45700" rIns="91425" bIns="45700" anchor="t" anchorCtr="0">
            <a:spAutoFit/>
          </a:bodyPr>
          <a:lstStyle>
            <a:lvl1pPr marL="457200" marR="0" lvl="0" indent="-228600" algn="l" rtl="0">
              <a:lnSpc>
                <a:spcPct val="90000"/>
              </a:lnSpc>
              <a:spcBef>
                <a:spcPts val="1000"/>
              </a:spcBef>
              <a:spcAft>
                <a:spcPts val="0"/>
              </a:spcAft>
              <a:buClr>
                <a:srgbClr val="262626"/>
              </a:buClr>
              <a:buSzPts val="1400"/>
              <a:buFont typeface="Arial"/>
              <a:buNone/>
              <a:defRPr sz="1400" b="0" i="0" u="none" strike="noStrike" cap="none">
                <a:solidFill>
                  <a:srgbClr val="262626"/>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2395619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_Two Content">
  <p:cSld name="2_Two Content">
    <p:spTree>
      <p:nvGrpSpPr>
        <p:cNvPr id="1" name="Shape 65"/>
        <p:cNvGrpSpPr/>
        <p:nvPr/>
      </p:nvGrpSpPr>
      <p:grpSpPr>
        <a:xfrm>
          <a:off x="0" y="0"/>
          <a:ext cx="0" cy="0"/>
          <a:chOff x="0" y="0"/>
          <a:chExt cx="0" cy="0"/>
        </a:xfrm>
      </p:grpSpPr>
      <p:sp>
        <p:nvSpPr>
          <p:cNvPr id="66" name="Google Shape;66;p8"/>
          <p:cNvSpPr txBox="1">
            <a:spLocks noGrp="1"/>
          </p:cNvSpPr>
          <p:nvPr>
            <p:ph type="title"/>
          </p:nvPr>
        </p:nvSpPr>
        <p:spPr>
          <a:xfrm>
            <a:off x="693823" y="721260"/>
            <a:ext cx="7612781" cy="511679"/>
          </a:xfrm>
          <a:prstGeom prst="rect">
            <a:avLst/>
          </a:prstGeom>
          <a:noFill/>
          <a:ln>
            <a:noFill/>
          </a:ln>
        </p:spPr>
        <p:txBody>
          <a:bodyPr spcFirstLastPara="1" wrap="square" lIns="91425" tIns="45700" rIns="91425" bIns="45700" anchor="t" anchorCtr="0">
            <a:spAutoFit/>
          </a:bodyPr>
          <a:lstStyle>
            <a:lvl1pPr marR="0" lvl="0" algn="l" rtl="0">
              <a:lnSpc>
                <a:spcPct val="90000"/>
              </a:lnSpc>
              <a:spcBef>
                <a:spcPts val="0"/>
              </a:spcBef>
              <a:spcAft>
                <a:spcPts val="0"/>
              </a:spcAft>
              <a:buClr>
                <a:schemeClr val="accent1"/>
              </a:buClr>
              <a:buSzPts val="3000"/>
              <a:buFont typeface="Poppins"/>
              <a:buNone/>
              <a:defRPr sz="3000" b="1" i="0" u="none" strike="noStrike" cap="none">
                <a:solidFill>
                  <a:schemeClr val="accent1"/>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7" name="Google Shape;67;p8"/>
          <p:cNvSpPr txBox="1">
            <a:spLocks noGrp="1"/>
          </p:cNvSpPr>
          <p:nvPr>
            <p:ph type="body" idx="1"/>
          </p:nvPr>
        </p:nvSpPr>
        <p:spPr>
          <a:xfrm>
            <a:off x="972921" y="3715585"/>
            <a:ext cx="1548898" cy="308546"/>
          </a:xfrm>
          <a:prstGeom prst="rect">
            <a:avLst/>
          </a:prstGeom>
          <a:noFill/>
          <a:ln>
            <a:noFill/>
          </a:ln>
        </p:spPr>
        <p:txBody>
          <a:bodyPr spcFirstLastPara="1" wrap="square" lIns="91425" tIns="45700" rIns="91425" bIns="45700" anchor="t" anchorCtr="0">
            <a:spAutoFit/>
          </a:bodyPr>
          <a:lstStyle>
            <a:lvl1pPr marL="457200" marR="0" lvl="0" indent="-228600" algn="l" rtl="0">
              <a:lnSpc>
                <a:spcPct val="90000"/>
              </a:lnSpc>
              <a:spcBef>
                <a:spcPts val="1000"/>
              </a:spcBef>
              <a:spcAft>
                <a:spcPts val="0"/>
              </a:spcAft>
              <a:buClr>
                <a:srgbClr val="0C0C0C"/>
              </a:buClr>
              <a:buSzPts val="1200"/>
              <a:buFont typeface="Arial"/>
              <a:buNone/>
              <a:defRPr sz="1200" b="1" i="0" u="none" strike="noStrike" cap="none">
                <a:solidFill>
                  <a:srgbClr val="0C0C0C"/>
                </a:solidFill>
                <a:latin typeface="Poppins"/>
                <a:ea typeface="Poppins"/>
                <a:cs typeface="Poppins"/>
                <a:sym typeface="Poppi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8" name="Google Shape;68;p8"/>
          <p:cNvSpPr txBox="1">
            <a:spLocks noGrp="1"/>
          </p:cNvSpPr>
          <p:nvPr>
            <p:ph type="body" idx="2"/>
          </p:nvPr>
        </p:nvSpPr>
        <p:spPr>
          <a:xfrm>
            <a:off x="3213201" y="3723205"/>
            <a:ext cx="1548898" cy="308546"/>
          </a:xfrm>
          <a:prstGeom prst="rect">
            <a:avLst/>
          </a:prstGeom>
          <a:noFill/>
          <a:ln>
            <a:noFill/>
          </a:ln>
        </p:spPr>
        <p:txBody>
          <a:bodyPr spcFirstLastPara="1" wrap="square" lIns="91425" tIns="45700" rIns="91425" bIns="45700" anchor="t" anchorCtr="0">
            <a:spAutoFit/>
          </a:bodyPr>
          <a:lstStyle>
            <a:lvl1pPr marL="457200" marR="0" lvl="0" indent="-228600" algn="l" rtl="0">
              <a:lnSpc>
                <a:spcPct val="90000"/>
              </a:lnSpc>
              <a:spcBef>
                <a:spcPts val="1000"/>
              </a:spcBef>
              <a:spcAft>
                <a:spcPts val="0"/>
              </a:spcAft>
              <a:buClr>
                <a:srgbClr val="0C0C0C"/>
              </a:buClr>
              <a:buSzPts val="1200"/>
              <a:buFont typeface="Arial"/>
              <a:buNone/>
              <a:defRPr sz="1200" b="1" i="0" u="none" strike="noStrike" cap="none">
                <a:solidFill>
                  <a:srgbClr val="0C0C0C"/>
                </a:solidFill>
                <a:latin typeface="Poppins"/>
                <a:ea typeface="Poppins"/>
                <a:cs typeface="Poppins"/>
                <a:sym typeface="Poppi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9" name="Google Shape;69;p8"/>
          <p:cNvSpPr txBox="1">
            <a:spLocks noGrp="1"/>
          </p:cNvSpPr>
          <p:nvPr>
            <p:ph type="body" idx="3"/>
          </p:nvPr>
        </p:nvSpPr>
        <p:spPr>
          <a:xfrm>
            <a:off x="759560" y="5536765"/>
            <a:ext cx="1976019" cy="308546"/>
          </a:xfrm>
          <a:prstGeom prst="rect">
            <a:avLst/>
          </a:prstGeom>
          <a:noFill/>
          <a:ln>
            <a:noFill/>
          </a:ln>
        </p:spPr>
        <p:txBody>
          <a:bodyPr spcFirstLastPara="1" wrap="square" lIns="91425" tIns="45700" rIns="91425" bIns="45700" anchor="t" anchorCtr="0">
            <a:spAutoFit/>
          </a:bodyPr>
          <a:lstStyle>
            <a:lvl1pPr marL="457200" marR="0" lvl="0" indent="-228600" algn="l" rtl="0">
              <a:lnSpc>
                <a:spcPct val="90000"/>
              </a:lnSpc>
              <a:spcBef>
                <a:spcPts val="1000"/>
              </a:spcBef>
              <a:spcAft>
                <a:spcPts val="0"/>
              </a:spcAft>
              <a:buClr>
                <a:srgbClr val="0C0C0C"/>
              </a:buClr>
              <a:buSzPts val="1200"/>
              <a:buFont typeface="Arial"/>
              <a:buNone/>
              <a:defRPr sz="1200" b="1" i="0" u="none" strike="noStrike" cap="none">
                <a:solidFill>
                  <a:srgbClr val="0C0C0C"/>
                </a:solidFill>
                <a:latin typeface="Poppins"/>
                <a:ea typeface="Poppins"/>
                <a:cs typeface="Poppins"/>
                <a:sym typeface="Poppi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0" name="Google Shape;70;p8"/>
          <p:cNvSpPr txBox="1">
            <a:spLocks noGrp="1"/>
          </p:cNvSpPr>
          <p:nvPr>
            <p:ph type="body" idx="4"/>
          </p:nvPr>
        </p:nvSpPr>
        <p:spPr>
          <a:xfrm>
            <a:off x="2999840" y="5536765"/>
            <a:ext cx="1976019" cy="308546"/>
          </a:xfrm>
          <a:prstGeom prst="rect">
            <a:avLst/>
          </a:prstGeom>
          <a:noFill/>
          <a:ln>
            <a:noFill/>
          </a:ln>
        </p:spPr>
        <p:txBody>
          <a:bodyPr spcFirstLastPara="1" wrap="square" lIns="91425" tIns="45700" rIns="91425" bIns="45700" anchor="t" anchorCtr="0">
            <a:spAutoFit/>
          </a:bodyPr>
          <a:lstStyle>
            <a:lvl1pPr marL="457200" marR="0" lvl="0" indent="-228600" algn="l" rtl="0">
              <a:lnSpc>
                <a:spcPct val="90000"/>
              </a:lnSpc>
              <a:spcBef>
                <a:spcPts val="1000"/>
              </a:spcBef>
              <a:spcAft>
                <a:spcPts val="0"/>
              </a:spcAft>
              <a:buClr>
                <a:srgbClr val="0C0C0C"/>
              </a:buClr>
              <a:buSzPts val="1200"/>
              <a:buFont typeface="Arial"/>
              <a:buNone/>
              <a:defRPr sz="1200" b="1" i="0" u="none" strike="noStrike" cap="none">
                <a:solidFill>
                  <a:srgbClr val="0C0C0C"/>
                </a:solidFill>
                <a:latin typeface="Poppins"/>
                <a:ea typeface="Poppins"/>
                <a:cs typeface="Poppins"/>
                <a:sym typeface="Poppi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261985872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9"/>
        <p:cNvGrpSpPr/>
        <p:nvPr/>
      </p:nvGrpSpPr>
      <p:grpSpPr>
        <a:xfrm>
          <a:off x="0" y="0"/>
          <a:ext cx="0" cy="0"/>
          <a:chOff x="0" y="0"/>
          <a:chExt cx="0" cy="0"/>
        </a:xfrm>
      </p:grpSpPr>
      <p:sp>
        <p:nvSpPr>
          <p:cNvPr id="10" name="Google Shape;10;p1"/>
          <p:cNvSpPr/>
          <p:nvPr/>
        </p:nvSpPr>
        <p:spPr>
          <a:xfrm rot="10800000" flipH="1">
            <a:off x="-4763" y="6308632"/>
            <a:ext cx="24521" cy="277906"/>
          </a:xfrm>
          <a:custGeom>
            <a:avLst/>
            <a:gdLst/>
            <a:ahLst/>
            <a:cxnLst/>
            <a:rect l="l" t="t" r="r" b="b"/>
            <a:pathLst>
              <a:path w="24521" h="277906" extrusionOk="0">
                <a:moveTo>
                  <a:pt x="24522" y="0"/>
                </a:moveTo>
                <a:cubicBezTo>
                  <a:pt x="24069" y="5605"/>
                  <a:pt x="23263" y="11249"/>
                  <a:pt x="23263" y="16854"/>
                </a:cubicBezTo>
                <a:cubicBezTo>
                  <a:pt x="23213" y="285793"/>
                  <a:pt x="23213" y="-9087"/>
                  <a:pt x="23213" y="259852"/>
                </a:cubicBezTo>
                <a:lnTo>
                  <a:pt x="23213" y="276826"/>
                </a:lnTo>
                <a:cubicBezTo>
                  <a:pt x="14149" y="277266"/>
                  <a:pt x="7100" y="277586"/>
                  <a:pt x="0" y="277906"/>
                </a:cubicBezTo>
                <a:cubicBezTo>
                  <a:pt x="0" y="-2682"/>
                  <a:pt x="0" y="280589"/>
                  <a:pt x="0" y="0"/>
                </a:cubicBezTo>
                <a:cubicBezTo>
                  <a:pt x="8157" y="0"/>
                  <a:pt x="16314" y="0"/>
                  <a:pt x="2447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1;p1"/>
          <p:cNvSpPr/>
          <p:nvPr/>
        </p:nvSpPr>
        <p:spPr>
          <a:xfrm rot="10800000" flipH="1">
            <a:off x="151482" y="6309834"/>
            <a:ext cx="24521" cy="276745"/>
          </a:xfrm>
          <a:custGeom>
            <a:avLst/>
            <a:gdLst/>
            <a:ahLst/>
            <a:cxnLst/>
            <a:rect l="l" t="t" r="r" b="b"/>
            <a:pathLst>
              <a:path w="24521" h="276745" extrusionOk="0">
                <a:moveTo>
                  <a:pt x="24472" y="40"/>
                </a:moveTo>
                <a:cubicBezTo>
                  <a:pt x="24270" y="5284"/>
                  <a:pt x="23867" y="10569"/>
                  <a:pt x="23867" y="15813"/>
                </a:cubicBezTo>
                <a:cubicBezTo>
                  <a:pt x="23867" y="285312"/>
                  <a:pt x="23867" y="-9047"/>
                  <a:pt x="23867" y="260452"/>
                </a:cubicBezTo>
                <a:cubicBezTo>
                  <a:pt x="23867" y="265656"/>
                  <a:pt x="23867" y="270861"/>
                  <a:pt x="23867" y="276745"/>
                </a:cubicBezTo>
                <a:lnTo>
                  <a:pt x="1057" y="276745"/>
                </a:lnTo>
                <a:cubicBezTo>
                  <a:pt x="1057" y="271741"/>
                  <a:pt x="1057" y="266657"/>
                  <a:pt x="1057" y="261573"/>
                </a:cubicBezTo>
                <a:cubicBezTo>
                  <a:pt x="1057" y="-7926"/>
                  <a:pt x="1057" y="286433"/>
                  <a:pt x="1057" y="16934"/>
                </a:cubicBezTo>
                <a:cubicBezTo>
                  <a:pt x="1057" y="11289"/>
                  <a:pt x="352" y="5645"/>
                  <a:pt x="0" y="0"/>
                </a:cubicBezTo>
                <a:lnTo>
                  <a:pt x="2452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12;p1"/>
          <p:cNvSpPr/>
          <p:nvPr/>
        </p:nvSpPr>
        <p:spPr>
          <a:xfrm rot="10800000" flipH="1">
            <a:off x="387437" y="6309873"/>
            <a:ext cx="24521" cy="276665"/>
          </a:xfrm>
          <a:custGeom>
            <a:avLst/>
            <a:gdLst/>
            <a:ahLst/>
            <a:cxnLst/>
            <a:rect l="l" t="t" r="r" b="b"/>
            <a:pathLst>
              <a:path w="24521" h="276665" extrusionOk="0">
                <a:moveTo>
                  <a:pt x="24421" y="0"/>
                </a:moveTo>
                <a:cubicBezTo>
                  <a:pt x="24119" y="5244"/>
                  <a:pt x="23565" y="10489"/>
                  <a:pt x="23565" y="15733"/>
                </a:cubicBezTo>
                <a:cubicBezTo>
                  <a:pt x="23565" y="285232"/>
                  <a:pt x="23565" y="-9127"/>
                  <a:pt x="23565" y="260372"/>
                </a:cubicBezTo>
                <a:lnTo>
                  <a:pt x="23565" y="276665"/>
                </a:lnTo>
                <a:lnTo>
                  <a:pt x="705" y="276665"/>
                </a:lnTo>
                <a:lnTo>
                  <a:pt x="705" y="261613"/>
                </a:lnTo>
                <a:cubicBezTo>
                  <a:pt x="705" y="-8287"/>
                  <a:pt x="705" y="285673"/>
                  <a:pt x="705" y="15773"/>
                </a:cubicBezTo>
                <a:cubicBezTo>
                  <a:pt x="705" y="10529"/>
                  <a:pt x="252" y="5284"/>
                  <a:pt x="0" y="0"/>
                </a:cubicBezTo>
                <a:cubicBezTo>
                  <a:pt x="8157" y="0"/>
                  <a:pt x="16314"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3;p1"/>
          <p:cNvSpPr/>
          <p:nvPr/>
        </p:nvSpPr>
        <p:spPr>
          <a:xfrm rot="10800000" flipH="1">
            <a:off x="623240" y="6309913"/>
            <a:ext cx="24521" cy="276625"/>
          </a:xfrm>
          <a:custGeom>
            <a:avLst/>
            <a:gdLst/>
            <a:ahLst/>
            <a:cxnLst/>
            <a:rect l="l" t="t" r="r" b="b"/>
            <a:pathLst>
              <a:path w="24521" h="276625" extrusionOk="0">
                <a:moveTo>
                  <a:pt x="24472" y="0"/>
                </a:moveTo>
                <a:cubicBezTo>
                  <a:pt x="24018" y="5645"/>
                  <a:pt x="23213" y="11249"/>
                  <a:pt x="23213" y="16894"/>
                </a:cubicBezTo>
                <a:cubicBezTo>
                  <a:pt x="23162" y="285953"/>
                  <a:pt x="23162" y="-8847"/>
                  <a:pt x="23162" y="260212"/>
                </a:cubicBezTo>
                <a:lnTo>
                  <a:pt x="23162" y="276625"/>
                </a:lnTo>
                <a:lnTo>
                  <a:pt x="504" y="276625"/>
                </a:lnTo>
                <a:cubicBezTo>
                  <a:pt x="504" y="271781"/>
                  <a:pt x="504" y="266657"/>
                  <a:pt x="504" y="261533"/>
                </a:cubicBezTo>
                <a:cubicBezTo>
                  <a:pt x="504" y="-8327"/>
                  <a:pt x="504" y="285633"/>
                  <a:pt x="504" y="15773"/>
                </a:cubicBezTo>
                <a:cubicBezTo>
                  <a:pt x="504" y="10529"/>
                  <a:pt x="151" y="5244"/>
                  <a:pt x="0" y="0"/>
                </a:cubicBezTo>
                <a:cubicBezTo>
                  <a:pt x="8157" y="0"/>
                  <a:pt x="16314"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14;p1"/>
          <p:cNvSpPr/>
          <p:nvPr/>
        </p:nvSpPr>
        <p:spPr>
          <a:xfrm rot="10800000" flipH="1">
            <a:off x="779435" y="6309834"/>
            <a:ext cx="24521" cy="276745"/>
          </a:xfrm>
          <a:custGeom>
            <a:avLst/>
            <a:gdLst/>
            <a:ahLst/>
            <a:cxnLst/>
            <a:rect l="l" t="t" r="r" b="b"/>
            <a:pathLst>
              <a:path w="24521" h="276745" extrusionOk="0">
                <a:moveTo>
                  <a:pt x="24472" y="40"/>
                </a:moveTo>
                <a:cubicBezTo>
                  <a:pt x="24270" y="5284"/>
                  <a:pt x="23867" y="10569"/>
                  <a:pt x="23867" y="15813"/>
                </a:cubicBezTo>
                <a:cubicBezTo>
                  <a:pt x="23867" y="285312"/>
                  <a:pt x="23867" y="-9047"/>
                  <a:pt x="23867" y="260452"/>
                </a:cubicBezTo>
                <a:cubicBezTo>
                  <a:pt x="23867" y="265656"/>
                  <a:pt x="23867" y="270861"/>
                  <a:pt x="23867" y="276745"/>
                </a:cubicBezTo>
                <a:lnTo>
                  <a:pt x="1057" y="276745"/>
                </a:lnTo>
                <a:lnTo>
                  <a:pt x="1057" y="261573"/>
                </a:lnTo>
                <a:cubicBezTo>
                  <a:pt x="1057" y="-7926"/>
                  <a:pt x="1057" y="286433"/>
                  <a:pt x="1057" y="16934"/>
                </a:cubicBezTo>
                <a:cubicBezTo>
                  <a:pt x="1057" y="11289"/>
                  <a:pt x="352" y="5645"/>
                  <a:pt x="0" y="0"/>
                </a:cubicBezTo>
                <a:cubicBezTo>
                  <a:pt x="8157" y="0"/>
                  <a:pt x="16314"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15;p1"/>
          <p:cNvSpPr/>
          <p:nvPr/>
        </p:nvSpPr>
        <p:spPr>
          <a:xfrm rot="10800000" flipH="1">
            <a:off x="1015390" y="6309873"/>
            <a:ext cx="24521" cy="276665"/>
          </a:xfrm>
          <a:custGeom>
            <a:avLst/>
            <a:gdLst/>
            <a:ahLst/>
            <a:cxnLst/>
            <a:rect l="l" t="t" r="r" b="b"/>
            <a:pathLst>
              <a:path w="24521" h="276665" extrusionOk="0">
                <a:moveTo>
                  <a:pt x="24421" y="0"/>
                </a:moveTo>
                <a:cubicBezTo>
                  <a:pt x="24069" y="5645"/>
                  <a:pt x="23364" y="11289"/>
                  <a:pt x="23364" y="16934"/>
                </a:cubicBezTo>
                <a:cubicBezTo>
                  <a:pt x="23313" y="285993"/>
                  <a:pt x="23364" y="-8767"/>
                  <a:pt x="23364" y="260292"/>
                </a:cubicBezTo>
                <a:lnTo>
                  <a:pt x="23364" y="276665"/>
                </a:lnTo>
                <a:lnTo>
                  <a:pt x="705" y="276665"/>
                </a:lnTo>
                <a:lnTo>
                  <a:pt x="705" y="261573"/>
                </a:lnTo>
                <a:cubicBezTo>
                  <a:pt x="705" y="-8287"/>
                  <a:pt x="705" y="285673"/>
                  <a:pt x="705" y="15813"/>
                </a:cubicBezTo>
                <a:cubicBezTo>
                  <a:pt x="705" y="10569"/>
                  <a:pt x="252" y="5324"/>
                  <a:pt x="0" y="40"/>
                </a:cubicBezTo>
                <a:cubicBezTo>
                  <a:pt x="8157" y="40"/>
                  <a:pt x="16314" y="40"/>
                  <a:pt x="24522" y="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16;p1"/>
          <p:cNvSpPr/>
          <p:nvPr/>
        </p:nvSpPr>
        <p:spPr>
          <a:xfrm rot="10800000" flipH="1">
            <a:off x="1407439" y="6309873"/>
            <a:ext cx="24521" cy="276665"/>
          </a:xfrm>
          <a:custGeom>
            <a:avLst/>
            <a:gdLst/>
            <a:ahLst/>
            <a:cxnLst/>
            <a:rect l="l" t="t" r="r" b="b"/>
            <a:pathLst>
              <a:path w="24521" h="276665" extrusionOk="0">
                <a:moveTo>
                  <a:pt x="24421" y="0"/>
                </a:moveTo>
                <a:cubicBezTo>
                  <a:pt x="24170" y="5244"/>
                  <a:pt x="23716" y="10489"/>
                  <a:pt x="23716" y="15773"/>
                </a:cubicBezTo>
                <a:cubicBezTo>
                  <a:pt x="23716" y="285232"/>
                  <a:pt x="23716" y="-9127"/>
                  <a:pt x="23716" y="260332"/>
                </a:cubicBezTo>
                <a:cubicBezTo>
                  <a:pt x="23716" y="265536"/>
                  <a:pt x="23716" y="270741"/>
                  <a:pt x="23716" y="276665"/>
                </a:cubicBezTo>
                <a:lnTo>
                  <a:pt x="1058" y="276665"/>
                </a:lnTo>
                <a:lnTo>
                  <a:pt x="1058" y="261493"/>
                </a:lnTo>
                <a:cubicBezTo>
                  <a:pt x="1058" y="-7966"/>
                  <a:pt x="1058" y="286393"/>
                  <a:pt x="1058" y="16934"/>
                </a:cubicBezTo>
                <a:cubicBezTo>
                  <a:pt x="1058" y="11289"/>
                  <a:pt x="353" y="5645"/>
                  <a:pt x="0" y="0"/>
                </a:cubicBezTo>
                <a:cubicBezTo>
                  <a:pt x="8157" y="0"/>
                  <a:pt x="16315"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7;p1"/>
          <p:cNvSpPr/>
          <p:nvPr/>
        </p:nvSpPr>
        <p:spPr>
          <a:xfrm rot="10800000" flipH="1">
            <a:off x="1643293" y="6309873"/>
            <a:ext cx="24522" cy="276665"/>
          </a:xfrm>
          <a:custGeom>
            <a:avLst/>
            <a:gdLst/>
            <a:ahLst/>
            <a:cxnLst/>
            <a:rect l="l" t="t" r="r" b="b"/>
            <a:pathLst>
              <a:path w="24522" h="276665" extrusionOk="0">
                <a:moveTo>
                  <a:pt x="24472" y="0"/>
                </a:moveTo>
                <a:cubicBezTo>
                  <a:pt x="24119" y="5645"/>
                  <a:pt x="23414" y="11289"/>
                  <a:pt x="23414" y="16934"/>
                </a:cubicBezTo>
                <a:cubicBezTo>
                  <a:pt x="23364" y="286033"/>
                  <a:pt x="23414" y="-8727"/>
                  <a:pt x="23414" y="260332"/>
                </a:cubicBezTo>
                <a:lnTo>
                  <a:pt x="23414" y="276665"/>
                </a:lnTo>
                <a:lnTo>
                  <a:pt x="604" y="276665"/>
                </a:lnTo>
                <a:lnTo>
                  <a:pt x="604" y="261613"/>
                </a:lnTo>
                <a:cubicBezTo>
                  <a:pt x="604" y="-8287"/>
                  <a:pt x="604" y="285673"/>
                  <a:pt x="604" y="15773"/>
                </a:cubicBezTo>
                <a:cubicBezTo>
                  <a:pt x="604" y="10529"/>
                  <a:pt x="201" y="5244"/>
                  <a:pt x="0" y="0"/>
                </a:cubicBezTo>
                <a:cubicBezTo>
                  <a:pt x="8157" y="0"/>
                  <a:pt x="16315"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8;p1"/>
          <p:cNvSpPr/>
          <p:nvPr/>
        </p:nvSpPr>
        <p:spPr>
          <a:xfrm rot="10800000" flipH="1">
            <a:off x="1799488" y="6309874"/>
            <a:ext cx="24521" cy="276705"/>
          </a:xfrm>
          <a:custGeom>
            <a:avLst/>
            <a:gdLst/>
            <a:ahLst/>
            <a:cxnLst/>
            <a:rect l="l" t="t" r="r" b="b"/>
            <a:pathLst>
              <a:path w="24521" h="276705" extrusionOk="0">
                <a:moveTo>
                  <a:pt x="24472" y="40"/>
                </a:moveTo>
                <a:cubicBezTo>
                  <a:pt x="24270" y="5284"/>
                  <a:pt x="23968" y="10569"/>
                  <a:pt x="23968" y="15813"/>
                </a:cubicBezTo>
                <a:cubicBezTo>
                  <a:pt x="23968" y="285272"/>
                  <a:pt x="23968" y="-9127"/>
                  <a:pt x="23968" y="260332"/>
                </a:cubicBezTo>
                <a:lnTo>
                  <a:pt x="23968" y="276705"/>
                </a:lnTo>
                <a:lnTo>
                  <a:pt x="1309" y="276705"/>
                </a:lnTo>
                <a:cubicBezTo>
                  <a:pt x="1309" y="271261"/>
                  <a:pt x="1309" y="265736"/>
                  <a:pt x="1309" y="260212"/>
                </a:cubicBezTo>
                <a:cubicBezTo>
                  <a:pt x="1309" y="-8847"/>
                  <a:pt x="1309" y="285953"/>
                  <a:pt x="1259" y="16894"/>
                </a:cubicBezTo>
                <a:cubicBezTo>
                  <a:pt x="1259" y="11249"/>
                  <a:pt x="453" y="5645"/>
                  <a:pt x="0" y="0"/>
                </a:cubicBezTo>
                <a:cubicBezTo>
                  <a:pt x="8157" y="0"/>
                  <a:pt x="16314"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9;p1"/>
          <p:cNvSpPr/>
          <p:nvPr/>
        </p:nvSpPr>
        <p:spPr>
          <a:xfrm rot="10800000" flipH="1">
            <a:off x="2035442" y="6309833"/>
            <a:ext cx="24521" cy="276705"/>
          </a:xfrm>
          <a:custGeom>
            <a:avLst/>
            <a:gdLst/>
            <a:ahLst/>
            <a:cxnLst/>
            <a:rect l="l" t="t" r="r" b="b"/>
            <a:pathLst>
              <a:path w="24521" h="276705" extrusionOk="0">
                <a:moveTo>
                  <a:pt x="24421" y="0"/>
                </a:moveTo>
                <a:cubicBezTo>
                  <a:pt x="24170" y="5244"/>
                  <a:pt x="23716" y="10489"/>
                  <a:pt x="23716" y="15773"/>
                </a:cubicBezTo>
                <a:cubicBezTo>
                  <a:pt x="23716" y="285272"/>
                  <a:pt x="23716" y="-9087"/>
                  <a:pt x="23716" y="260412"/>
                </a:cubicBezTo>
                <a:cubicBezTo>
                  <a:pt x="23716" y="265616"/>
                  <a:pt x="23716" y="270781"/>
                  <a:pt x="23716" y="276705"/>
                </a:cubicBezTo>
                <a:lnTo>
                  <a:pt x="856" y="276705"/>
                </a:lnTo>
                <a:lnTo>
                  <a:pt x="856" y="261613"/>
                </a:lnTo>
                <a:cubicBezTo>
                  <a:pt x="856" y="-8287"/>
                  <a:pt x="856" y="285673"/>
                  <a:pt x="856" y="15773"/>
                </a:cubicBezTo>
                <a:cubicBezTo>
                  <a:pt x="856" y="10529"/>
                  <a:pt x="302" y="5284"/>
                  <a:pt x="0" y="40"/>
                </a:cubicBezTo>
                <a:cubicBezTo>
                  <a:pt x="8157" y="40"/>
                  <a:pt x="16315" y="40"/>
                  <a:pt x="24522" y="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 name="Google Shape;20;p1"/>
          <p:cNvSpPr/>
          <p:nvPr/>
        </p:nvSpPr>
        <p:spPr>
          <a:xfrm rot="10800000" flipH="1">
            <a:off x="2271246" y="6309873"/>
            <a:ext cx="24521" cy="276665"/>
          </a:xfrm>
          <a:custGeom>
            <a:avLst/>
            <a:gdLst/>
            <a:ahLst/>
            <a:cxnLst/>
            <a:rect l="l" t="t" r="r" b="b"/>
            <a:pathLst>
              <a:path w="24521" h="276665" extrusionOk="0">
                <a:moveTo>
                  <a:pt x="24472" y="0"/>
                </a:moveTo>
                <a:cubicBezTo>
                  <a:pt x="24119" y="5645"/>
                  <a:pt x="23414" y="11289"/>
                  <a:pt x="23414" y="16934"/>
                </a:cubicBezTo>
                <a:cubicBezTo>
                  <a:pt x="23364" y="286033"/>
                  <a:pt x="23414" y="-8727"/>
                  <a:pt x="23414" y="260332"/>
                </a:cubicBezTo>
                <a:lnTo>
                  <a:pt x="23414" y="276665"/>
                </a:lnTo>
                <a:lnTo>
                  <a:pt x="604" y="276665"/>
                </a:lnTo>
                <a:lnTo>
                  <a:pt x="604" y="261613"/>
                </a:lnTo>
                <a:cubicBezTo>
                  <a:pt x="604" y="-8287"/>
                  <a:pt x="604" y="285673"/>
                  <a:pt x="604" y="15773"/>
                </a:cubicBezTo>
                <a:cubicBezTo>
                  <a:pt x="604" y="10529"/>
                  <a:pt x="201" y="5244"/>
                  <a:pt x="0" y="0"/>
                </a:cubicBezTo>
                <a:cubicBezTo>
                  <a:pt x="8157" y="0"/>
                  <a:pt x="16314"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21;p1"/>
          <p:cNvSpPr/>
          <p:nvPr/>
        </p:nvSpPr>
        <p:spPr>
          <a:xfrm rot="10800000" flipH="1">
            <a:off x="2427391" y="6309874"/>
            <a:ext cx="24522" cy="276705"/>
          </a:xfrm>
          <a:custGeom>
            <a:avLst/>
            <a:gdLst/>
            <a:ahLst/>
            <a:cxnLst/>
            <a:rect l="l" t="t" r="r" b="b"/>
            <a:pathLst>
              <a:path w="24522" h="276705" extrusionOk="0">
                <a:moveTo>
                  <a:pt x="24522" y="40"/>
                </a:moveTo>
                <a:cubicBezTo>
                  <a:pt x="24321" y="5284"/>
                  <a:pt x="23918" y="10569"/>
                  <a:pt x="23918" y="15813"/>
                </a:cubicBezTo>
                <a:cubicBezTo>
                  <a:pt x="23918" y="285272"/>
                  <a:pt x="23918" y="-9127"/>
                  <a:pt x="23918" y="260332"/>
                </a:cubicBezTo>
                <a:cubicBezTo>
                  <a:pt x="23918" y="265536"/>
                  <a:pt x="23918" y="270741"/>
                  <a:pt x="23918" y="276705"/>
                </a:cubicBezTo>
                <a:lnTo>
                  <a:pt x="1309" y="276705"/>
                </a:lnTo>
                <a:cubicBezTo>
                  <a:pt x="1309" y="271261"/>
                  <a:pt x="1309" y="265736"/>
                  <a:pt x="1309" y="260212"/>
                </a:cubicBezTo>
                <a:cubicBezTo>
                  <a:pt x="1309" y="-8847"/>
                  <a:pt x="1309" y="285953"/>
                  <a:pt x="1259" y="16894"/>
                </a:cubicBezTo>
                <a:cubicBezTo>
                  <a:pt x="1259" y="11249"/>
                  <a:pt x="453" y="5645"/>
                  <a:pt x="0" y="0"/>
                </a:cubicBezTo>
                <a:cubicBezTo>
                  <a:pt x="8157" y="0"/>
                  <a:pt x="16315" y="0"/>
                  <a:pt x="24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 name="Google Shape;22;p1"/>
          <p:cNvSpPr/>
          <p:nvPr/>
        </p:nvSpPr>
        <p:spPr>
          <a:xfrm rot="10800000" flipH="1">
            <a:off x="74895" y="6309873"/>
            <a:ext cx="21450" cy="276665"/>
          </a:xfrm>
          <a:custGeom>
            <a:avLst/>
            <a:gdLst/>
            <a:ahLst/>
            <a:cxnLst/>
            <a:rect l="l" t="t" r="r" b="b"/>
            <a:pathLst>
              <a:path w="21450" h="276665" extrusionOk="0">
                <a:moveTo>
                  <a:pt x="21450" y="0"/>
                </a:moveTo>
                <a:cubicBezTo>
                  <a:pt x="21450" y="279908"/>
                  <a:pt x="21450" y="-4043"/>
                  <a:pt x="21450" y="276665"/>
                </a:cubicBezTo>
                <a:lnTo>
                  <a:pt x="0" y="276665"/>
                </a:lnTo>
                <a:cubicBezTo>
                  <a:pt x="0" y="-3403"/>
                  <a:pt x="0" y="28022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 name="Google Shape;23;p1"/>
          <p:cNvSpPr/>
          <p:nvPr/>
        </p:nvSpPr>
        <p:spPr>
          <a:xfrm rot="10800000" flipH="1">
            <a:off x="231090" y="6309833"/>
            <a:ext cx="22306" cy="276705"/>
          </a:xfrm>
          <a:custGeom>
            <a:avLst/>
            <a:gdLst/>
            <a:ahLst/>
            <a:cxnLst/>
            <a:rect l="l" t="t" r="r" b="b"/>
            <a:pathLst>
              <a:path w="22306" h="276705" extrusionOk="0">
                <a:moveTo>
                  <a:pt x="21450" y="0"/>
                </a:moveTo>
                <a:cubicBezTo>
                  <a:pt x="21753" y="5244"/>
                  <a:pt x="22306" y="10489"/>
                  <a:pt x="22306" y="15773"/>
                </a:cubicBezTo>
                <a:cubicBezTo>
                  <a:pt x="22306" y="284872"/>
                  <a:pt x="22306" y="-9888"/>
                  <a:pt x="22306" y="259211"/>
                </a:cubicBezTo>
                <a:lnTo>
                  <a:pt x="22306" y="276705"/>
                </a:lnTo>
                <a:lnTo>
                  <a:pt x="403" y="276705"/>
                </a:lnTo>
                <a:cubicBezTo>
                  <a:pt x="403" y="271901"/>
                  <a:pt x="403" y="266777"/>
                  <a:pt x="403" y="261693"/>
                </a:cubicBezTo>
                <a:cubicBezTo>
                  <a:pt x="403" y="-7806"/>
                  <a:pt x="403" y="286553"/>
                  <a:pt x="403" y="17054"/>
                </a:cubicBezTo>
                <a:cubicBezTo>
                  <a:pt x="403" y="11369"/>
                  <a:pt x="151" y="5725"/>
                  <a:pt x="0" y="40"/>
                </a:cubicBezTo>
                <a:lnTo>
                  <a:pt x="21450" y="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24;p1"/>
          <p:cNvSpPr/>
          <p:nvPr/>
        </p:nvSpPr>
        <p:spPr>
          <a:xfrm rot="10800000" flipH="1">
            <a:off x="310245" y="6309873"/>
            <a:ext cx="22004" cy="276665"/>
          </a:xfrm>
          <a:custGeom>
            <a:avLst/>
            <a:gdLst/>
            <a:ahLst/>
            <a:cxnLst/>
            <a:rect l="l" t="t" r="r" b="b"/>
            <a:pathLst>
              <a:path w="22004" h="276665" extrusionOk="0">
                <a:moveTo>
                  <a:pt x="21954" y="0"/>
                </a:moveTo>
                <a:cubicBezTo>
                  <a:pt x="21853" y="17014"/>
                  <a:pt x="21652" y="34028"/>
                  <a:pt x="21652" y="51042"/>
                </a:cubicBezTo>
                <a:cubicBezTo>
                  <a:pt x="21652" y="308772"/>
                  <a:pt x="21652" y="2642"/>
                  <a:pt x="21652" y="260372"/>
                </a:cubicBezTo>
                <a:cubicBezTo>
                  <a:pt x="21652" y="265576"/>
                  <a:pt x="21652" y="270741"/>
                  <a:pt x="21652" y="276665"/>
                </a:cubicBezTo>
                <a:lnTo>
                  <a:pt x="957" y="276665"/>
                </a:lnTo>
                <a:cubicBezTo>
                  <a:pt x="655" y="272582"/>
                  <a:pt x="0" y="268299"/>
                  <a:pt x="0" y="263975"/>
                </a:cubicBezTo>
                <a:cubicBezTo>
                  <a:pt x="0" y="-8727"/>
                  <a:pt x="0" y="282390"/>
                  <a:pt x="0" y="9688"/>
                </a:cubicBezTo>
                <a:cubicBezTo>
                  <a:pt x="0" y="6445"/>
                  <a:pt x="352" y="3203"/>
                  <a:pt x="554" y="0"/>
                </a:cubicBezTo>
                <a:lnTo>
                  <a:pt x="2200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 name="Google Shape;25;p1"/>
          <p:cNvSpPr/>
          <p:nvPr/>
        </p:nvSpPr>
        <p:spPr>
          <a:xfrm rot="10800000" flipH="1">
            <a:off x="466944" y="6309914"/>
            <a:ext cx="21752" cy="276665"/>
          </a:xfrm>
          <a:custGeom>
            <a:avLst/>
            <a:gdLst/>
            <a:ahLst/>
            <a:cxnLst/>
            <a:rect l="l" t="t" r="r" b="b"/>
            <a:pathLst>
              <a:path w="21752" h="276665" extrusionOk="0">
                <a:moveTo>
                  <a:pt x="21450" y="40"/>
                </a:moveTo>
                <a:cubicBezTo>
                  <a:pt x="21551" y="11770"/>
                  <a:pt x="21753" y="23539"/>
                  <a:pt x="21753" y="35269"/>
                </a:cubicBezTo>
                <a:cubicBezTo>
                  <a:pt x="21753" y="297843"/>
                  <a:pt x="21753" y="-3443"/>
                  <a:pt x="21753" y="259131"/>
                </a:cubicBezTo>
                <a:lnTo>
                  <a:pt x="21753" y="276665"/>
                </a:lnTo>
                <a:lnTo>
                  <a:pt x="0" y="276665"/>
                </a:lnTo>
                <a:cubicBezTo>
                  <a:pt x="0" y="-3363"/>
                  <a:pt x="0" y="28022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 name="Google Shape;26;p1"/>
          <p:cNvSpPr/>
          <p:nvPr/>
        </p:nvSpPr>
        <p:spPr>
          <a:xfrm rot="10800000" flipH="1">
            <a:off x="545356" y="6309793"/>
            <a:ext cx="22746" cy="276745"/>
          </a:xfrm>
          <a:custGeom>
            <a:avLst/>
            <a:gdLst/>
            <a:ahLst/>
            <a:cxnLst/>
            <a:rect l="l" t="t" r="r" b="b"/>
            <a:pathLst>
              <a:path w="22746" h="276745" extrusionOk="0">
                <a:moveTo>
                  <a:pt x="22697" y="0"/>
                </a:moveTo>
                <a:cubicBezTo>
                  <a:pt x="22546" y="5244"/>
                  <a:pt x="22243" y="10529"/>
                  <a:pt x="22243" y="15773"/>
                </a:cubicBezTo>
                <a:cubicBezTo>
                  <a:pt x="22243" y="285312"/>
                  <a:pt x="22243" y="-9007"/>
                  <a:pt x="22243" y="260532"/>
                </a:cubicBezTo>
                <a:lnTo>
                  <a:pt x="22243" y="276745"/>
                </a:lnTo>
                <a:lnTo>
                  <a:pt x="1297" y="276745"/>
                </a:lnTo>
                <a:cubicBezTo>
                  <a:pt x="843" y="272182"/>
                  <a:pt x="38" y="267538"/>
                  <a:pt x="38" y="262894"/>
                </a:cubicBezTo>
                <a:cubicBezTo>
                  <a:pt x="-13" y="-8647"/>
                  <a:pt x="-13" y="283631"/>
                  <a:pt x="38" y="12050"/>
                </a:cubicBezTo>
                <a:cubicBezTo>
                  <a:pt x="38" y="8047"/>
                  <a:pt x="843" y="4003"/>
                  <a:pt x="1297" y="0"/>
                </a:cubicBezTo>
                <a:cubicBezTo>
                  <a:pt x="8447" y="0"/>
                  <a:pt x="15597" y="0"/>
                  <a:pt x="22747"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 name="Google Shape;27;p1"/>
          <p:cNvSpPr/>
          <p:nvPr/>
        </p:nvSpPr>
        <p:spPr>
          <a:xfrm rot="10800000" flipH="1">
            <a:off x="702848" y="6309873"/>
            <a:ext cx="21450" cy="276665"/>
          </a:xfrm>
          <a:custGeom>
            <a:avLst/>
            <a:gdLst/>
            <a:ahLst/>
            <a:cxnLst/>
            <a:rect l="l" t="t" r="r" b="b"/>
            <a:pathLst>
              <a:path w="21450" h="276665" extrusionOk="0">
                <a:moveTo>
                  <a:pt x="21450" y="0"/>
                </a:moveTo>
                <a:cubicBezTo>
                  <a:pt x="21450" y="279908"/>
                  <a:pt x="21450" y="-4043"/>
                  <a:pt x="21450" y="276665"/>
                </a:cubicBezTo>
                <a:lnTo>
                  <a:pt x="0" y="276665"/>
                </a:lnTo>
                <a:cubicBezTo>
                  <a:pt x="0" y="-3403"/>
                  <a:pt x="0" y="28022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 name="Google Shape;28;p1"/>
          <p:cNvSpPr/>
          <p:nvPr/>
        </p:nvSpPr>
        <p:spPr>
          <a:xfrm rot="10800000" flipH="1">
            <a:off x="859043" y="6309833"/>
            <a:ext cx="22306" cy="276705"/>
          </a:xfrm>
          <a:custGeom>
            <a:avLst/>
            <a:gdLst/>
            <a:ahLst/>
            <a:cxnLst/>
            <a:rect l="l" t="t" r="r" b="b"/>
            <a:pathLst>
              <a:path w="22306" h="276705" extrusionOk="0">
                <a:moveTo>
                  <a:pt x="21450" y="0"/>
                </a:moveTo>
                <a:cubicBezTo>
                  <a:pt x="21752" y="5244"/>
                  <a:pt x="22306" y="10489"/>
                  <a:pt x="22306" y="15773"/>
                </a:cubicBezTo>
                <a:cubicBezTo>
                  <a:pt x="22306" y="284872"/>
                  <a:pt x="22306" y="-9888"/>
                  <a:pt x="22306" y="259211"/>
                </a:cubicBezTo>
                <a:lnTo>
                  <a:pt x="22306" y="276705"/>
                </a:lnTo>
                <a:lnTo>
                  <a:pt x="403" y="276705"/>
                </a:lnTo>
                <a:lnTo>
                  <a:pt x="403" y="261693"/>
                </a:lnTo>
                <a:cubicBezTo>
                  <a:pt x="403" y="-7806"/>
                  <a:pt x="403" y="286553"/>
                  <a:pt x="403" y="17054"/>
                </a:cubicBezTo>
                <a:cubicBezTo>
                  <a:pt x="403" y="11369"/>
                  <a:pt x="151" y="5725"/>
                  <a:pt x="0" y="40"/>
                </a:cubicBezTo>
                <a:lnTo>
                  <a:pt x="21450" y="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 name="Google Shape;29;p1"/>
          <p:cNvSpPr/>
          <p:nvPr/>
        </p:nvSpPr>
        <p:spPr>
          <a:xfrm rot="10800000" flipH="1">
            <a:off x="938199" y="6309833"/>
            <a:ext cx="22004" cy="276705"/>
          </a:xfrm>
          <a:custGeom>
            <a:avLst/>
            <a:gdLst/>
            <a:ahLst/>
            <a:cxnLst/>
            <a:rect l="l" t="t" r="r" b="b"/>
            <a:pathLst>
              <a:path w="22004" h="276705" extrusionOk="0">
                <a:moveTo>
                  <a:pt x="21954" y="0"/>
                </a:moveTo>
                <a:cubicBezTo>
                  <a:pt x="21803" y="5685"/>
                  <a:pt x="21551" y="11329"/>
                  <a:pt x="21551" y="17014"/>
                </a:cubicBezTo>
                <a:cubicBezTo>
                  <a:pt x="21551" y="286073"/>
                  <a:pt x="21551" y="-8687"/>
                  <a:pt x="21551" y="260372"/>
                </a:cubicBezTo>
                <a:lnTo>
                  <a:pt x="21551" y="276705"/>
                </a:lnTo>
                <a:lnTo>
                  <a:pt x="957" y="276705"/>
                </a:lnTo>
                <a:cubicBezTo>
                  <a:pt x="655" y="272582"/>
                  <a:pt x="0" y="268299"/>
                  <a:pt x="0" y="264015"/>
                </a:cubicBezTo>
                <a:cubicBezTo>
                  <a:pt x="0" y="-8687"/>
                  <a:pt x="0" y="282430"/>
                  <a:pt x="0" y="9728"/>
                </a:cubicBezTo>
                <a:cubicBezTo>
                  <a:pt x="0" y="6485"/>
                  <a:pt x="352" y="3243"/>
                  <a:pt x="554" y="40"/>
                </a:cubicBezTo>
                <a:cubicBezTo>
                  <a:pt x="7704" y="40"/>
                  <a:pt x="14854" y="40"/>
                  <a:pt x="22004" y="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 name="Google Shape;30;p1"/>
          <p:cNvSpPr/>
          <p:nvPr/>
        </p:nvSpPr>
        <p:spPr>
          <a:xfrm rot="10800000" flipH="1">
            <a:off x="1094897" y="6309673"/>
            <a:ext cx="21450" cy="276865"/>
          </a:xfrm>
          <a:custGeom>
            <a:avLst/>
            <a:gdLst/>
            <a:ahLst/>
            <a:cxnLst/>
            <a:rect l="l" t="t" r="r" b="b"/>
            <a:pathLst>
              <a:path w="21450" h="276865" extrusionOk="0">
                <a:moveTo>
                  <a:pt x="21450" y="0"/>
                </a:moveTo>
                <a:cubicBezTo>
                  <a:pt x="21450" y="280068"/>
                  <a:pt x="21450" y="-3723"/>
                  <a:pt x="21450" y="276866"/>
                </a:cubicBezTo>
                <a:lnTo>
                  <a:pt x="201" y="276866"/>
                </a:lnTo>
                <a:lnTo>
                  <a:pt x="201" y="259652"/>
                </a:lnTo>
                <a:cubicBezTo>
                  <a:pt x="201" y="-9167"/>
                  <a:pt x="201" y="285833"/>
                  <a:pt x="201" y="17014"/>
                </a:cubicBezTo>
                <a:cubicBezTo>
                  <a:pt x="201" y="11329"/>
                  <a:pt x="101" y="5645"/>
                  <a:pt x="0" y="0"/>
                </a:cubicBezTo>
                <a:cubicBezTo>
                  <a:pt x="7150" y="0"/>
                  <a:pt x="14300" y="0"/>
                  <a:pt x="214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 name="Google Shape;31;p1"/>
          <p:cNvSpPr/>
          <p:nvPr/>
        </p:nvSpPr>
        <p:spPr>
          <a:xfrm rot="10800000" flipH="1">
            <a:off x="1173310" y="6309793"/>
            <a:ext cx="22746" cy="276745"/>
          </a:xfrm>
          <a:custGeom>
            <a:avLst/>
            <a:gdLst/>
            <a:ahLst/>
            <a:cxnLst/>
            <a:rect l="l" t="t" r="r" b="b"/>
            <a:pathLst>
              <a:path w="22746" h="276745" extrusionOk="0">
                <a:moveTo>
                  <a:pt x="22697" y="0"/>
                </a:moveTo>
                <a:cubicBezTo>
                  <a:pt x="22495" y="5244"/>
                  <a:pt x="22193" y="10529"/>
                  <a:pt x="22193" y="15773"/>
                </a:cubicBezTo>
                <a:cubicBezTo>
                  <a:pt x="22193" y="285312"/>
                  <a:pt x="22193" y="-9007"/>
                  <a:pt x="22193" y="260532"/>
                </a:cubicBezTo>
                <a:lnTo>
                  <a:pt x="22193" y="276745"/>
                </a:lnTo>
                <a:lnTo>
                  <a:pt x="1297" y="276745"/>
                </a:lnTo>
                <a:cubicBezTo>
                  <a:pt x="843" y="272182"/>
                  <a:pt x="38" y="267538"/>
                  <a:pt x="38" y="262894"/>
                </a:cubicBezTo>
                <a:cubicBezTo>
                  <a:pt x="-13" y="-8647"/>
                  <a:pt x="-13" y="283631"/>
                  <a:pt x="38" y="12090"/>
                </a:cubicBezTo>
                <a:cubicBezTo>
                  <a:pt x="38" y="8087"/>
                  <a:pt x="843" y="4043"/>
                  <a:pt x="1297" y="40"/>
                </a:cubicBezTo>
                <a:cubicBezTo>
                  <a:pt x="8447" y="40"/>
                  <a:pt x="15597" y="40"/>
                  <a:pt x="22747" y="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 name="Google Shape;32;p1"/>
          <p:cNvSpPr/>
          <p:nvPr/>
        </p:nvSpPr>
        <p:spPr>
          <a:xfrm rot="10800000" flipH="1">
            <a:off x="1330801" y="6309714"/>
            <a:ext cx="21450" cy="276865"/>
          </a:xfrm>
          <a:custGeom>
            <a:avLst/>
            <a:gdLst/>
            <a:ahLst/>
            <a:cxnLst/>
            <a:rect l="l" t="t" r="r" b="b"/>
            <a:pathLst>
              <a:path w="21450" h="276865" extrusionOk="0">
                <a:moveTo>
                  <a:pt x="21450" y="40"/>
                </a:moveTo>
                <a:cubicBezTo>
                  <a:pt x="21400" y="225904"/>
                  <a:pt x="21249" y="13371"/>
                  <a:pt x="21249" y="113733"/>
                </a:cubicBezTo>
                <a:cubicBezTo>
                  <a:pt x="21249" y="163613"/>
                  <a:pt x="21249" y="213494"/>
                  <a:pt x="21249" y="263335"/>
                </a:cubicBezTo>
                <a:lnTo>
                  <a:pt x="21249" y="276866"/>
                </a:lnTo>
                <a:lnTo>
                  <a:pt x="0" y="276866"/>
                </a:lnTo>
                <a:cubicBezTo>
                  <a:pt x="0" y="-3723"/>
                  <a:pt x="0" y="28006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 name="Google Shape;33;p1"/>
          <p:cNvSpPr/>
          <p:nvPr/>
        </p:nvSpPr>
        <p:spPr>
          <a:xfrm rot="10800000" flipH="1">
            <a:off x="1486997" y="6309873"/>
            <a:ext cx="22004" cy="276665"/>
          </a:xfrm>
          <a:custGeom>
            <a:avLst/>
            <a:gdLst/>
            <a:ahLst/>
            <a:cxnLst/>
            <a:rect l="l" t="t" r="r" b="b"/>
            <a:pathLst>
              <a:path w="22004" h="276665" extrusionOk="0">
                <a:moveTo>
                  <a:pt x="21450" y="0"/>
                </a:moveTo>
                <a:cubicBezTo>
                  <a:pt x="21652" y="5244"/>
                  <a:pt x="22004" y="10529"/>
                  <a:pt x="22004" y="15773"/>
                </a:cubicBezTo>
                <a:cubicBezTo>
                  <a:pt x="22004" y="284832"/>
                  <a:pt x="22004" y="-9928"/>
                  <a:pt x="22004" y="259131"/>
                </a:cubicBezTo>
                <a:cubicBezTo>
                  <a:pt x="22004" y="264736"/>
                  <a:pt x="22004" y="270300"/>
                  <a:pt x="22004" y="276665"/>
                </a:cubicBezTo>
                <a:lnTo>
                  <a:pt x="403" y="276665"/>
                </a:lnTo>
                <a:lnTo>
                  <a:pt x="403" y="261573"/>
                </a:lnTo>
                <a:cubicBezTo>
                  <a:pt x="403" y="-7886"/>
                  <a:pt x="403" y="286473"/>
                  <a:pt x="403" y="17014"/>
                </a:cubicBezTo>
                <a:cubicBezTo>
                  <a:pt x="403" y="11329"/>
                  <a:pt x="151" y="5685"/>
                  <a:pt x="0" y="0"/>
                </a:cubicBezTo>
                <a:cubicBezTo>
                  <a:pt x="7150" y="0"/>
                  <a:pt x="14300" y="0"/>
                  <a:pt x="214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 name="Google Shape;34;p1"/>
          <p:cNvSpPr/>
          <p:nvPr/>
        </p:nvSpPr>
        <p:spPr>
          <a:xfrm rot="10800000" flipH="1">
            <a:off x="1565827" y="6309833"/>
            <a:ext cx="22328" cy="276705"/>
          </a:xfrm>
          <a:custGeom>
            <a:avLst/>
            <a:gdLst/>
            <a:ahLst/>
            <a:cxnLst/>
            <a:rect l="l" t="t" r="r" b="b"/>
            <a:pathLst>
              <a:path w="22328" h="276705" extrusionOk="0">
                <a:moveTo>
                  <a:pt x="22278" y="0"/>
                </a:moveTo>
                <a:cubicBezTo>
                  <a:pt x="22127" y="5685"/>
                  <a:pt x="21876" y="11329"/>
                  <a:pt x="21876" y="17014"/>
                </a:cubicBezTo>
                <a:cubicBezTo>
                  <a:pt x="21876" y="286113"/>
                  <a:pt x="21876" y="-8647"/>
                  <a:pt x="21876" y="260452"/>
                </a:cubicBezTo>
                <a:lnTo>
                  <a:pt x="21876" y="276705"/>
                </a:lnTo>
                <a:lnTo>
                  <a:pt x="1080" y="276705"/>
                </a:lnTo>
                <a:cubicBezTo>
                  <a:pt x="727" y="272582"/>
                  <a:pt x="22" y="268339"/>
                  <a:pt x="22" y="264055"/>
                </a:cubicBezTo>
                <a:cubicBezTo>
                  <a:pt x="-28" y="-8287"/>
                  <a:pt x="22" y="283231"/>
                  <a:pt x="22" y="10889"/>
                </a:cubicBezTo>
                <a:cubicBezTo>
                  <a:pt x="22" y="7246"/>
                  <a:pt x="576" y="3643"/>
                  <a:pt x="878" y="0"/>
                </a:cubicBezTo>
                <a:cubicBezTo>
                  <a:pt x="8029" y="0"/>
                  <a:pt x="15179" y="0"/>
                  <a:pt x="22329"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 name="Google Shape;35;p1"/>
          <p:cNvSpPr/>
          <p:nvPr/>
        </p:nvSpPr>
        <p:spPr>
          <a:xfrm rot="10800000" flipH="1">
            <a:off x="1722901" y="6309873"/>
            <a:ext cx="21450" cy="276665"/>
          </a:xfrm>
          <a:custGeom>
            <a:avLst/>
            <a:gdLst/>
            <a:ahLst/>
            <a:cxnLst/>
            <a:rect l="l" t="t" r="r" b="b"/>
            <a:pathLst>
              <a:path w="21450" h="276665" extrusionOk="0">
                <a:moveTo>
                  <a:pt x="21450" y="0"/>
                </a:moveTo>
                <a:cubicBezTo>
                  <a:pt x="21450" y="279908"/>
                  <a:pt x="21450" y="-4043"/>
                  <a:pt x="21450" y="276665"/>
                </a:cubicBezTo>
                <a:lnTo>
                  <a:pt x="0" y="276665"/>
                </a:lnTo>
                <a:cubicBezTo>
                  <a:pt x="0" y="-3403"/>
                  <a:pt x="0" y="28022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 name="Google Shape;36;p1"/>
          <p:cNvSpPr/>
          <p:nvPr/>
        </p:nvSpPr>
        <p:spPr>
          <a:xfrm rot="10800000" flipH="1">
            <a:off x="1879146" y="6309873"/>
            <a:ext cx="22709" cy="276665"/>
          </a:xfrm>
          <a:custGeom>
            <a:avLst/>
            <a:gdLst/>
            <a:ahLst/>
            <a:cxnLst/>
            <a:rect l="l" t="t" r="r" b="b"/>
            <a:pathLst>
              <a:path w="22709" h="276665" extrusionOk="0">
                <a:moveTo>
                  <a:pt x="21400" y="0"/>
                </a:moveTo>
                <a:cubicBezTo>
                  <a:pt x="21853" y="4844"/>
                  <a:pt x="22659" y="9648"/>
                  <a:pt x="22659" y="14492"/>
                </a:cubicBezTo>
                <a:cubicBezTo>
                  <a:pt x="22709" y="284432"/>
                  <a:pt x="22709" y="-9488"/>
                  <a:pt x="22709" y="260452"/>
                </a:cubicBezTo>
                <a:lnTo>
                  <a:pt x="22709" y="276665"/>
                </a:lnTo>
                <a:lnTo>
                  <a:pt x="453" y="276665"/>
                </a:lnTo>
                <a:lnTo>
                  <a:pt x="453" y="261773"/>
                </a:lnTo>
                <a:cubicBezTo>
                  <a:pt x="453" y="-7766"/>
                  <a:pt x="453" y="286553"/>
                  <a:pt x="453" y="17014"/>
                </a:cubicBezTo>
                <a:cubicBezTo>
                  <a:pt x="453" y="11329"/>
                  <a:pt x="151" y="5685"/>
                  <a:pt x="0" y="0"/>
                </a:cubicBezTo>
                <a:cubicBezTo>
                  <a:pt x="7150" y="0"/>
                  <a:pt x="14300" y="0"/>
                  <a:pt x="214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 name="Google Shape;37;p1"/>
          <p:cNvSpPr/>
          <p:nvPr/>
        </p:nvSpPr>
        <p:spPr>
          <a:xfrm rot="10800000" flipH="1">
            <a:off x="1958503" y="6309873"/>
            <a:ext cx="21702" cy="276665"/>
          </a:xfrm>
          <a:custGeom>
            <a:avLst/>
            <a:gdLst/>
            <a:ahLst/>
            <a:cxnLst/>
            <a:rect l="l" t="t" r="r" b="b"/>
            <a:pathLst>
              <a:path w="21702" h="276665" extrusionOk="0">
                <a:moveTo>
                  <a:pt x="21702" y="0"/>
                </a:moveTo>
                <a:cubicBezTo>
                  <a:pt x="21652" y="225704"/>
                  <a:pt x="21551" y="-112452"/>
                  <a:pt x="21501" y="113252"/>
                </a:cubicBezTo>
                <a:cubicBezTo>
                  <a:pt x="21501" y="163093"/>
                  <a:pt x="21501" y="212933"/>
                  <a:pt x="21501" y="262774"/>
                </a:cubicBezTo>
                <a:cubicBezTo>
                  <a:pt x="21501" y="267138"/>
                  <a:pt x="21501" y="271541"/>
                  <a:pt x="21501" y="276665"/>
                </a:cubicBezTo>
                <a:lnTo>
                  <a:pt x="1158" y="276665"/>
                </a:lnTo>
                <a:cubicBezTo>
                  <a:pt x="755" y="273383"/>
                  <a:pt x="0" y="269900"/>
                  <a:pt x="0" y="266417"/>
                </a:cubicBezTo>
                <a:cubicBezTo>
                  <a:pt x="0" y="-9127"/>
                  <a:pt x="0" y="279187"/>
                  <a:pt x="0" y="3643"/>
                </a:cubicBezTo>
                <a:cubicBezTo>
                  <a:pt x="0" y="2442"/>
                  <a:pt x="151" y="1201"/>
                  <a:pt x="252" y="0"/>
                </a:cubicBezTo>
                <a:cubicBezTo>
                  <a:pt x="7402" y="0"/>
                  <a:pt x="14552" y="0"/>
                  <a:pt x="2170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 name="Google Shape;38;p1"/>
          <p:cNvSpPr/>
          <p:nvPr/>
        </p:nvSpPr>
        <p:spPr>
          <a:xfrm rot="10800000" flipH="1">
            <a:off x="2114950" y="6309914"/>
            <a:ext cx="22004" cy="276665"/>
          </a:xfrm>
          <a:custGeom>
            <a:avLst/>
            <a:gdLst/>
            <a:ahLst/>
            <a:cxnLst/>
            <a:rect l="l" t="t" r="r" b="b"/>
            <a:pathLst>
              <a:path w="22004" h="276665" extrusionOk="0">
                <a:moveTo>
                  <a:pt x="21450" y="40"/>
                </a:moveTo>
                <a:cubicBezTo>
                  <a:pt x="21652" y="5284"/>
                  <a:pt x="22004" y="10569"/>
                  <a:pt x="22004" y="15813"/>
                </a:cubicBezTo>
                <a:cubicBezTo>
                  <a:pt x="22004" y="284872"/>
                  <a:pt x="22004" y="-9888"/>
                  <a:pt x="22004" y="259171"/>
                </a:cubicBezTo>
                <a:cubicBezTo>
                  <a:pt x="22004" y="264776"/>
                  <a:pt x="22004" y="270340"/>
                  <a:pt x="22004" y="276665"/>
                </a:cubicBezTo>
                <a:lnTo>
                  <a:pt x="302" y="276665"/>
                </a:lnTo>
                <a:lnTo>
                  <a:pt x="302" y="260372"/>
                </a:lnTo>
                <a:cubicBezTo>
                  <a:pt x="302" y="-8687"/>
                  <a:pt x="302" y="286073"/>
                  <a:pt x="302" y="17014"/>
                </a:cubicBezTo>
                <a:cubicBezTo>
                  <a:pt x="302" y="11329"/>
                  <a:pt x="101" y="5685"/>
                  <a:pt x="0" y="0"/>
                </a:cubicBezTo>
                <a:cubicBezTo>
                  <a:pt x="7150" y="0"/>
                  <a:pt x="14300" y="0"/>
                  <a:pt x="214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 name="Google Shape;39;p1"/>
          <p:cNvSpPr/>
          <p:nvPr/>
        </p:nvSpPr>
        <p:spPr>
          <a:xfrm rot="10800000" flipH="1">
            <a:off x="2193765" y="6309833"/>
            <a:ext cx="22344" cy="276705"/>
          </a:xfrm>
          <a:custGeom>
            <a:avLst/>
            <a:gdLst/>
            <a:ahLst/>
            <a:cxnLst/>
            <a:rect l="l" t="t" r="r" b="b"/>
            <a:pathLst>
              <a:path w="22344" h="276705" extrusionOk="0">
                <a:moveTo>
                  <a:pt x="22294" y="0"/>
                </a:moveTo>
                <a:cubicBezTo>
                  <a:pt x="22143" y="5685"/>
                  <a:pt x="21891" y="11329"/>
                  <a:pt x="21891" y="17014"/>
                </a:cubicBezTo>
                <a:cubicBezTo>
                  <a:pt x="21891" y="286113"/>
                  <a:pt x="21891" y="-8647"/>
                  <a:pt x="21891" y="260452"/>
                </a:cubicBezTo>
                <a:lnTo>
                  <a:pt x="21891" y="276705"/>
                </a:lnTo>
                <a:lnTo>
                  <a:pt x="1095" y="276705"/>
                </a:lnTo>
                <a:cubicBezTo>
                  <a:pt x="743" y="272582"/>
                  <a:pt x="38" y="268339"/>
                  <a:pt x="38" y="264055"/>
                </a:cubicBezTo>
                <a:cubicBezTo>
                  <a:pt x="-13" y="-8287"/>
                  <a:pt x="-13" y="283231"/>
                  <a:pt x="38" y="10889"/>
                </a:cubicBezTo>
                <a:cubicBezTo>
                  <a:pt x="38" y="7246"/>
                  <a:pt x="592" y="3643"/>
                  <a:pt x="894" y="0"/>
                </a:cubicBezTo>
                <a:cubicBezTo>
                  <a:pt x="8044" y="0"/>
                  <a:pt x="15194" y="0"/>
                  <a:pt x="2234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 name="Google Shape;40;p1"/>
          <p:cNvSpPr/>
          <p:nvPr/>
        </p:nvSpPr>
        <p:spPr>
          <a:xfrm rot="10800000" flipH="1">
            <a:off x="2350854" y="6309873"/>
            <a:ext cx="21450" cy="276665"/>
          </a:xfrm>
          <a:custGeom>
            <a:avLst/>
            <a:gdLst/>
            <a:ahLst/>
            <a:cxnLst/>
            <a:rect l="l" t="t" r="r" b="b"/>
            <a:pathLst>
              <a:path w="21450" h="276665" extrusionOk="0">
                <a:moveTo>
                  <a:pt x="21450" y="0"/>
                </a:moveTo>
                <a:cubicBezTo>
                  <a:pt x="21450" y="279908"/>
                  <a:pt x="21450" y="-4043"/>
                  <a:pt x="21450" y="276665"/>
                </a:cubicBezTo>
                <a:lnTo>
                  <a:pt x="0" y="276665"/>
                </a:lnTo>
                <a:cubicBezTo>
                  <a:pt x="0" y="-3403"/>
                  <a:pt x="0" y="280228"/>
                  <a:pt x="0" y="0"/>
                </a:cubicBezTo>
                <a:lnTo>
                  <a:pt x="2145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 name="Google Shape;41;p1"/>
          <p:cNvSpPr/>
          <p:nvPr/>
        </p:nvSpPr>
        <p:spPr>
          <a:xfrm rot="10800000" flipH="1">
            <a:off x="1251193" y="6309873"/>
            <a:ext cx="22709" cy="276665"/>
          </a:xfrm>
          <a:custGeom>
            <a:avLst/>
            <a:gdLst/>
            <a:ahLst/>
            <a:cxnLst/>
            <a:rect l="l" t="t" r="r" b="b"/>
            <a:pathLst>
              <a:path w="22709" h="276665" extrusionOk="0">
                <a:moveTo>
                  <a:pt x="21400" y="0"/>
                </a:moveTo>
                <a:cubicBezTo>
                  <a:pt x="21853" y="4844"/>
                  <a:pt x="22659" y="9648"/>
                  <a:pt x="22659" y="14492"/>
                </a:cubicBezTo>
                <a:cubicBezTo>
                  <a:pt x="22709" y="284432"/>
                  <a:pt x="22709" y="-9488"/>
                  <a:pt x="22709" y="260452"/>
                </a:cubicBezTo>
                <a:cubicBezTo>
                  <a:pt x="22709" y="265616"/>
                  <a:pt x="22709" y="270781"/>
                  <a:pt x="22709" y="276665"/>
                </a:cubicBezTo>
                <a:lnTo>
                  <a:pt x="504" y="276665"/>
                </a:lnTo>
                <a:cubicBezTo>
                  <a:pt x="504" y="271901"/>
                  <a:pt x="504" y="266817"/>
                  <a:pt x="504" y="261733"/>
                </a:cubicBezTo>
                <a:cubicBezTo>
                  <a:pt x="504" y="-8207"/>
                  <a:pt x="504" y="285713"/>
                  <a:pt x="504" y="15773"/>
                </a:cubicBezTo>
                <a:cubicBezTo>
                  <a:pt x="504" y="10529"/>
                  <a:pt x="151" y="5244"/>
                  <a:pt x="0" y="0"/>
                </a:cubicBezTo>
                <a:cubicBezTo>
                  <a:pt x="7150" y="0"/>
                  <a:pt x="14300" y="0"/>
                  <a:pt x="214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42" name="Google Shape;42;p1"/>
          <p:cNvCxnSpPr/>
          <p:nvPr/>
        </p:nvCxnSpPr>
        <p:spPr>
          <a:xfrm>
            <a:off x="2552700" y="6464300"/>
            <a:ext cx="9639300" cy="0"/>
          </a:xfrm>
          <a:prstGeom prst="straightConnector1">
            <a:avLst/>
          </a:prstGeom>
          <a:noFill/>
          <a:ln w="9525" cap="flat" cmpd="sng">
            <a:solidFill>
              <a:schemeClr val="accent1"/>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 id="2147483665" r:id="rId2"/>
    <p:sldLayoutId id="2147483666" r:id="rId3"/>
    <p:sldLayoutId id="2147483667" r:id="rId4"/>
    <p:sldLayoutId id="2147483668"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2.png"/><Relationship Id="rId4" Type="http://schemas.openxmlformats.org/officeDocument/2006/relationships/image" Target="../media/image34.png"/></Relationships>
</file>

<file path=ppt/slides/_rels/slide18.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6.png"/><Relationship Id="rId7"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3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39.sv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0.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20.png"/><Relationship Id="rId3" Type="http://schemas.openxmlformats.org/officeDocument/2006/relationships/image" Target="../media/image14.png"/><Relationship Id="rId7" Type="http://schemas.openxmlformats.org/officeDocument/2006/relationships/image" Target="../media/image2.png"/><Relationship Id="rId12" Type="http://schemas.openxmlformats.org/officeDocument/2006/relationships/image" Target="../media/image19.svg"/><Relationship Id="rId17" Type="http://schemas.openxmlformats.org/officeDocument/2006/relationships/image" Target="../media/image24.png"/><Relationship Id="rId2" Type="http://schemas.openxmlformats.org/officeDocument/2006/relationships/notesSlide" Target="../notesSlides/notesSlide4.xml"/><Relationship Id="rId16" Type="http://schemas.openxmlformats.org/officeDocument/2006/relationships/image" Target="../media/image23.png"/><Relationship Id="rId1" Type="http://schemas.openxmlformats.org/officeDocument/2006/relationships/slideLayout" Target="../slideLayouts/slideLayout5.xml"/><Relationship Id="rId6" Type="http://schemas.openxmlformats.org/officeDocument/2006/relationships/image" Target="../media/image15.png"/><Relationship Id="rId11" Type="http://schemas.openxmlformats.org/officeDocument/2006/relationships/image" Target="../media/image18.png"/><Relationship Id="rId5" Type="http://schemas.openxmlformats.org/officeDocument/2006/relationships/image" Target="../media/image5.png"/><Relationship Id="rId15" Type="http://schemas.openxmlformats.org/officeDocument/2006/relationships/image" Target="../media/image22.png"/><Relationship Id="rId10" Type="http://schemas.openxmlformats.org/officeDocument/2006/relationships/image" Target="../media/image17.svg"/><Relationship Id="rId4" Type="http://schemas.openxmlformats.org/officeDocument/2006/relationships/image" Target="../media/image6.png"/><Relationship Id="rId9" Type="http://schemas.openxmlformats.org/officeDocument/2006/relationships/image" Target="../media/image16.png"/><Relationship Id="rId14" Type="http://schemas.openxmlformats.org/officeDocument/2006/relationships/image" Target="../media/image21.sv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18"/>
          <p:cNvPicPr preferRelativeResize="0"/>
          <p:nvPr/>
        </p:nvPicPr>
        <p:blipFill>
          <a:blip r:embed="rId3">
            <a:alphaModFix/>
          </a:blip>
          <a:stretch>
            <a:fillRect/>
          </a:stretch>
        </p:blipFill>
        <p:spPr>
          <a:xfrm>
            <a:off x="6520344" y="-15125"/>
            <a:ext cx="5671655" cy="5878581"/>
          </a:xfrm>
          <a:prstGeom prst="rect">
            <a:avLst/>
          </a:prstGeom>
          <a:noFill/>
          <a:ln>
            <a:noFill/>
          </a:ln>
        </p:spPr>
      </p:pic>
      <p:sp>
        <p:nvSpPr>
          <p:cNvPr id="109" name="Google Shape;109;p18"/>
          <p:cNvSpPr/>
          <p:nvPr/>
        </p:nvSpPr>
        <p:spPr>
          <a:xfrm>
            <a:off x="10367553" y="5319443"/>
            <a:ext cx="1703388" cy="383381"/>
          </a:xfrm>
          <a:prstGeom prst="roundRect">
            <a:avLst>
              <a:gd name="adj" fmla="val 16667"/>
            </a:avLst>
          </a:prstGeom>
          <a:solidFill>
            <a:schemeClr val="lt1"/>
          </a:solidFill>
          <a:ln w="9525" cap="flat" cmpd="sng">
            <a:solidFill>
              <a:schemeClr val="accent1"/>
            </a:solidFill>
            <a:prstDash val="solid"/>
            <a:miter lim="800000"/>
            <a:headEnd type="none" w="sm" len="sm"/>
            <a:tailEnd type="none" w="sm" len="sm"/>
          </a:ln>
          <a:effectLst>
            <a:outerShdw blurRad="25400" dist="12700" dir="3960000" algn="tl" rotWithShape="0">
              <a:srgbClr val="000000">
                <a:alpha val="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10" name="Google Shape;110;p18"/>
          <p:cNvPicPr preferRelativeResize="0"/>
          <p:nvPr/>
        </p:nvPicPr>
        <p:blipFill rotWithShape="1">
          <a:blip r:embed="rId4">
            <a:alphaModFix/>
          </a:blip>
          <a:srcRect/>
          <a:stretch/>
        </p:blipFill>
        <p:spPr>
          <a:xfrm>
            <a:off x="8082178" y="1016000"/>
            <a:ext cx="2407580" cy="1207106"/>
          </a:xfrm>
          <a:prstGeom prst="rect">
            <a:avLst/>
          </a:prstGeom>
          <a:noFill/>
          <a:ln>
            <a:noFill/>
          </a:ln>
        </p:spPr>
      </p:pic>
      <p:pic>
        <p:nvPicPr>
          <p:cNvPr id="111" name="Google Shape;111;p18" descr="A cell phone with a hot dog on the screen&#10;&#10;Description automatically generated"/>
          <p:cNvPicPr preferRelativeResize="0"/>
          <p:nvPr/>
        </p:nvPicPr>
        <p:blipFill rotWithShape="1">
          <a:blip r:embed="rId5">
            <a:alphaModFix/>
          </a:blip>
          <a:srcRect/>
          <a:stretch/>
        </p:blipFill>
        <p:spPr>
          <a:xfrm>
            <a:off x="6216327" y="-29227"/>
            <a:ext cx="4812421" cy="5400403"/>
          </a:xfrm>
          <a:prstGeom prst="rect">
            <a:avLst/>
          </a:prstGeom>
          <a:noFill/>
          <a:ln>
            <a:noFill/>
          </a:ln>
        </p:spPr>
      </p:pic>
      <p:pic>
        <p:nvPicPr>
          <p:cNvPr id="112" name="Google Shape;112;p18"/>
          <p:cNvPicPr preferRelativeResize="0"/>
          <p:nvPr/>
        </p:nvPicPr>
        <p:blipFill rotWithShape="1">
          <a:blip r:embed="rId6">
            <a:alphaModFix/>
          </a:blip>
          <a:srcRect/>
          <a:stretch/>
        </p:blipFill>
        <p:spPr>
          <a:xfrm rot="5400000">
            <a:off x="256544" y="706537"/>
            <a:ext cx="506904" cy="254150"/>
          </a:xfrm>
          <a:prstGeom prst="rect">
            <a:avLst/>
          </a:prstGeom>
          <a:noFill/>
          <a:ln>
            <a:noFill/>
          </a:ln>
        </p:spPr>
      </p:pic>
      <p:pic>
        <p:nvPicPr>
          <p:cNvPr id="113" name="Google Shape;113;p18"/>
          <p:cNvPicPr preferRelativeResize="0"/>
          <p:nvPr/>
        </p:nvPicPr>
        <p:blipFill rotWithShape="1">
          <a:blip r:embed="rId7">
            <a:alphaModFix/>
          </a:blip>
          <a:srcRect/>
          <a:stretch/>
        </p:blipFill>
        <p:spPr>
          <a:xfrm rot="-605715">
            <a:off x="6250545" y="3023583"/>
            <a:ext cx="292102" cy="228370"/>
          </a:xfrm>
          <a:prstGeom prst="rect">
            <a:avLst/>
          </a:prstGeom>
          <a:noFill/>
          <a:ln>
            <a:noFill/>
          </a:ln>
        </p:spPr>
      </p:pic>
      <p:pic>
        <p:nvPicPr>
          <p:cNvPr id="114" name="Google Shape;114;p18"/>
          <p:cNvPicPr preferRelativeResize="0"/>
          <p:nvPr/>
        </p:nvPicPr>
        <p:blipFill rotWithShape="1">
          <a:blip r:embed="rId8">
            <a:alphaModFix/>
          </a:blip>
          <a:srcRect/>
          <a:stretch/>
        </p:blipFill>
        <p:spPr>
          <a:xfrm rot="-589488">
            <a:off x="173348" y="1490059"/>
            <a:ext cx="512914" cy="349615"/>
          </a:xfrm>
          <a:prstGeom prst="rect">
            <a:avLst/>
          </a:prstGeom>
          <a:noFill/>
          <a:ln>
            <a:noFill/>
          </a:ln>
        </p:spPr>
      </p:pic>
      <p:pic>
        <p:nvPicPr>
          <p:cNvPr id="115" name="Google Shape;115;p18" descr="A black and white sign with white text&#10;&#10;Description automatically generated"/>
          <p:cNvPicPr preferRelativeResize="0"/>
          <p:nvPr/>
        </p:nvPicPr>
        <p:blipFill rotWithShape="1">
          <a:blip r:embed="rId9">
            <a:alphaModFix/>
          </a:blip>
          <a:srcRect/>
          <a:stretch/>
        </p:blipFill>
        <p:spPr>
          <a:xfrm>
            <a:off x="9089909" y="5856013"/>
            <a:ext cx="1410096" cy="410296"/>
          </a:xfrm>
          <a:prstGeom prst="rect">
            <a:avLst/>
          </a:prstGeom>
          <a:noFill/>
          <a:ln>
            <a:noFill/>
          </a:ln>
        </p:spPr>
      </p:pic>
      <p:pic>
        <p:nvPicPr>
          <p:cNvPr id="116" name="Google Shape;116;p18" descr="A black and white sign with white text&#10;&#10;Description automatically generated"/>
          <p:cNvPicPr preferRelativeResize="0"/>
          <p:nvPr/>
        </p:nvPicPr>
        <p:blipFill rotWithShape="1">
          <a:blip r:embed="rId10">
            <a:alphaModFix/>
          </a:blip>
          <a:srcRect/>
          <a:stretch/>
        </p:blipFill>
        <p:spPr>
          <a:xfrm>
            <a:off x="10627717" y="5856013"/>
            <a:ext cx="1410096" cy="410296"/>
          </a:xfrm>
          <a:prstGeom prst="rect">
            <a:avLst/>
          </a:prstGeom>
          <a:noFill/>
          <a:ln>
            <a:noFill/>
          </a:ln>
        </p:spPr>
      </p:pic>
      <p:pic>
        <p:nvPicPr>
          <p:cNvPr id="117" name="Google Shape;117;p18"/>
          <p:cNvPicPr preferRelativeResize="0"/>
          <p:nvPr/>
        </p:nvPicPr>
        <p:blipFill rotWithShape="1">
          <a:blip r:embed="rId11">
            <a:alphaModFix/>
          </a:blip>
          <a:srcRect/>
          <a:stretch/>
        </p:blipFill>
        <p:spPr>
          <a:xfrm>
            <a:off x="11767578" y="5401594"/>
            <a:ext cx="226382" cy="219078"/>
          </a:xfrm>
          <a:prstGeom prst="rect">
            <a:avLst/>
          </a:prstGeom>
          <a:noFill/>
          <a:ln>
            <a:noFill/>
          </a:ln>
        </p:spPr>
      </p:pic>
      <p:sp>
        <p:nvSpPr>
          <p:cNvPr id="118" name="Google Shape;118;p18"/>
          <p:cNvSpPr/>
          <p:nvPr/>
        </p:nvSpPr>
        <p:spPr>
          <a:xfrm>
            <a:off x="10367554" y="5319442"/>
            <a:ext cx="1322388" cy="385230"/>
          </a:xfrm>
          <a:prstGeom prst="roundRect">
            <a:avLst>
              <a:gd name="adj" fmla="val 16667"/>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9" name="Google Shape;119;p18"/>
          <p:cNvSpPr txBox="1"/>
          <p:nvPr/>
        </p:nvSpPr>
        <p:spPr>
          <a:xfrm>
            <a:off x="10367553" y="5371177"/>
            <a:ext cx="1333500"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1" dirty="0">
                <a:solidFill>
                  <a:schemeClr val="lt1"/>
                </a:solidFill>
                <a:latin typeface="Poppins"/>
                <a:ea typeface="Poppins"/>
                <a:cs typeface="Poppins"/>
                <a:sym typeface="Poppins"/>
              </a:rPr>
              <a:t>Home Delivery</a:t>
            </a:r>
            <a:endParaRPr sz="1200" b="1" dirty="0">
              <a:solidFill>
                <a:schemeClr val="lt1"/>
              </a:solidFill>
              <a:latin typeface="Poppins"/>
              <a:ea typeface="Poppins"/>
              <a:cs typeface="Poppins"/>
              <a:sym typeface="Poppins"/>
            </a:endParaRPr>
          </a:p>
        </p:txBody>
      </p:sp>
      <p:sp>
        <p:nvSpPr>
          <p:cNvPr id="120" name="Google Shape;120;p18"/>
          <p:cNvSpPr txBox="1">
            <a:spLocks noGrp="1"/>
          </p:cNvSpPr>
          <p:nvPr>
            <p:ph type="title"/>
          </p:nvPr>
        </p:nvSpPr>
        <p:spPr>
          <a:xfrm>
            <a:off x="637071" y="1435349"/>
            <a:ext cx="5654515" cy="2259040"/>
          </a:xfrm>
          <a:prstGeom prst="rect">
            <a:avLst/>
          </a:prstGeom>
          <a:noFill/>
          <a:ln>
            <a:noFill/>
          </a:ln>
        </p:spPr>
        <p:txBody>
          <a:bodyPr spcFirstLastPara="1" wrap="square" lIns="91425" tIns="45700" rIns="91425" bIns="45700" anchor="t" anchorCtr="0">
            <a:spAutoFit/>
          </a:bodyPr>
          <a:lstStyle/>
          <a:p>
            <a:pPr marL="0" lvl="0" indent="0" algn="l" rtl="0">
              <a:lnSpc>
                <a:spcPct val="80000"/>
              </a:lnSpc>
              <a:spcBef>
                <a:spcPts val="0"/>
              </a:spcBef>
              <a:spcAft>
                <a:spcPts val="0"/>
              </a:spcAft>
              <a:buClr>
                <a:schemeClr val="accent1"/>
              </a:buClr>
              <a:buSzPts val="6000"/>
              <a:buFont typeface="Poppins"/>
              <a:buNone/>
            </a:pPr>
            <a:r>
              <a:rPr lang="en-US" sz="4400" b="1" dirty="0">
                <a:solidFill>
                  <a:schemeClr val="accent1"/>
                </a:solidFill>
                <a:latin typeface="Poppins"/>
                <a:ea typeface="Poppins"/>
                <a:cs typeface="Poppins"/>
                <a:sym typeface="Poppins"/>
              </a:rPr>
              <a:t>Zomato </a:t>
            </a:r>
            <a:br>
              <a:rPr lang="en-US" sz="4400" b="1" dirty="0">
                <a:solidFill>
                  <a:schemeClr val="accent1"/>
                </a:solidFill>
                <a:latin typeface="Poppins"/>
                <a:ea typeface="Poppins"/>
                <a:cs typeface="Poppins"/>
                <a:sym typeface="Poppins"/>
              </a:rPr>
            </a:br>
            <a:r>
              <a:rPr lang="en-US" sz="4400" b="1" dirty="0">
                <a:solidFill>
                  <a:schemeClr val="accent1"/>
                </a:solidFill>
                <a:latin typeface="Poppins"/>
                <a:ea typeface="Poppins"/>
                <a:cs typeface="Poppins"/>
                <a:sym typeface="Poppins"/>
              </a:rPr>
              <a:t>Orders &amp; Restaurants Analysis Summary</a:t>
            </a:r>
            <a:endParaRPr sz="4400" dirty="0"/>
          </a:p>
        </p:txBody>
      </p:sp>
      <p:sp>
        <p:nvSpPr>
          <p:cNvPr id="23" name="TextBox 22">
            <a:extLst>
              <a:ext uri="{FF2B5EF4-FFF2-40B4-BE49-F238E27FC236}">
                <a16:creationId xmlns:a16="http://schemas.microsoft.com/office/drawing/2014/main" id="{25F59C64-C79A-D200-B8F1-EBD385063442}"/>
              </a:ext>
            </a:extLst>
          </p:cNvPr>
          <p:cNvSpPr txBox="1"/>
          <p:nvPr/>
        </p:nvSpPr>
        <p:spPr>
          <a:xfrm>
            <a:off x="712330" y="4327968"/>
            <a:ext cx="4144003" cy="830997"/>
          </a:xfrm>
          <a:prstGeom prst="rect">
            <a:avLst/>
          </a:prstGeom>
          <a:noFill/>
        </p:spPr>
        <p:txBody>
          <a:bodyPr wrap="square">
            <a:spAutoFit/>
          </a:bodyPr>
          <a:lstStyle/>
          <a:p>
            <a:pPr marL="0" lvl="0" indent="0" algn="l">
              <a:spcBef>
                <a:spcPct val="0"/>
              </a:spcBef>
            </a:pPr>
            <a:r>
              <a:rPr lang="en-US" sz="2400" b="1" dirty="0">
                <a:solidFill>
                  <a:schemeClr val="tx1"/>
                </a:solidFill>
                <a:latin typeface="Calibri" panose="020F0502020204030204" pitchFamily="34" charset="0"/>
                <a:cs typeface="Calibri" panose="020F0502020204030204" pitchFamily="34" charset="0"/>
                <a:sym typeface="Quattrocento"/>
              </a:rPr>
              <a:t>Presentation by:</a:t>
            </a:r>
          </a:p>
          <a:p>
            <a:pPr marL="0" lvl="0" indent="0" algn="l">
              <a:spcBef>
                <a:spcPct val="0"/>
              </a:spcBef>
            </a:pPr>
            <a:r>
              <a:rPr lang="en-US" sz="2400" b="1" dirty="0">
                <a:solidFill>
                  <a:schemeClr val="accent1"/>
                </a:solidFill>
                <a:latin typeface="Calibri" panose="020F0502020204030204" pitchFamily="34" charset="0"/>
                <a:cs typeface="Calibri" panose="020F0502020204030204" pitchFamily="34" charset="0"/>
                <a:sym typeface="Quattrocento"/>
              </a:rPr>
              <a:t>Thambidurai Sundaramoorthy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5012654"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Power BI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5374484" y="368967"/>
            <a:ext cx="124112" cy="97032"/>
          </a:xfrm>
          <a:prstGeom prst="rect">
            <a:avLst/>
          </a:prstGeom>
          <a:noFill/>
          <a:ln>
            <a:noFill/>
          </a:ln>
        </p:spPr>
      </p:pic>
      <p:sp>
        <p:nvSpPr>
          <p:cNvPr id="6" name="Google Shape;251;p23">
            <a:extLst>
              <a:ext uri="{FF2B5EF4-FFF2-40B4-BE49-F238E27FC236}">
                <a16:creationId xmlns:a16="http://schemas.microsoft.com/office/drawing/2014/main" id="{067E2196-8111-66FF-93E1-84533E4DC752}"/>
              </a:ext>
            </a:extLst>
          </p:cNvPr>
          <p:cNvSpPr/>
          <p:nvPr/>
        </p:nvSpPr>
        <p:spPr>
          <a:xfrm>
            <a:off x="682014" y="1132076"/>
            <a:ext cx="5887598" cy="1574800"/>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252;p23">
            <a:extLst>
              <a:ext uri="{FF2B5EF4-FFF2-40B4-BE49-F238E27FC236}">
                <a16:creationId xmlns:a16="http://schemas.microsoft.com/office/drawing/2014/main" id="{EE9BB6A6-B52D-1C6E-6BC1-B8414A836870}"/>
              </a:ext>
            </a:extLst>
          </p:cNvPr>
          <p:cNvSpPr/>
          <p:nvPr/>
        </p:nvSpPr>
        <p:spPr>
          <a:xfrm>
            <a:off x="3153610" y="844564"/>
            <a:ext cx="9444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3</a:t>
            </a:r>
            <a:endParaRPr sz="1800" b="1" dirty="0">
              <a:solidFill>
                <a:schemeClr val="tx1"/>
              </a:solidFill>
              <a:latin typeface="Calibri"/>
              <a:ea typeface="Calibri"/>
              <a:cs typeface="Calibri"/>
              <a:sym typeface="Calibri"/>
            </a:endParaRPr>
          </a:p>
        </p:txBody>
      </p:sp>
      <p:sp>
        <p:nvSpPr>
          <p:cNvPr id="10" name="Google Shape;268;p23">
            <a:extLst>
              <a:ext uri="{FF2B5EF4-FFF2-40B4-BE49-F238E27FC236}">
                <a16:creationId xmlns:a16="http://schemas.microsoft.com/office/drawing/2014/main" id="{916987A2-694E-76F7-0C31-C5F7557E0C30}"/>
              </a:ext>
            </a:extLst>
          </p:cNvPr>
          <p:cNvSpPr txBox="1">
            <a:spLocks/>
          </p:cNvSpPr>
          <p:nvPr/>
        </p:nvSpPr>
        <p:spPr>
          <a:xfrm>
            <a:off x="1725943" y="1525864"/>
            <a:ext cx="3799737"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Order Amount Trends Over Time</a:t>
            </a:r>
          </a:p>
        </p:txBody>
      </p:sp>
      <p:pic>
        <p:nvPicPr>
          <p:cNvPr id="8" name="Picture 7">
            <a:extLst>
              <a:ext uri="{FF2B5EF4-FFF2-40B4-BE49-F238E27FC236}">
                <a16:creationId xmlns:a16="http://schemas.microsoft.com/office/drawing/2014/main" id="{9D17E257-A2D6-0F6A-7C5B-75C8B05B2E85}"/>
              </a:ext>
            </a:extLst>
          </p:cNvPr>
          <p:cNvPicPr>
            <a:picLocks noChangeAspect="1"/>
          </p:cNvPicPr>
          <p:nvPr/>
        </p:nvPicPr>
        <p:blipFill>
          <a:blip r:embed="rId4"/>
          <a:stretch>
            <a:fillRect/>
          </a:stretch>
        </p:blipFill>
        <p:spPr>
          <a:xfrm>
            <a:off x="6850966" y="1132076"/>
            <a:ext cx="5048396" cy="4537204"/>
          </a:xfrm>
          <a:prstGeom prst="rect">
            <a:avLst/>
          </a:prstGeom>
        </p:spPr>
      </p:pic>
      <p:graphicFrame>
        <p:nvGraphicFramePr>
          <p:cNvPr id="13" name="Table 15">
            <a:extLst>
              <a:ext uri="{FF2B5EF4-FFF2-40B4-BE49-F238E27FC236}">
                <a16:creationId xmlns:a16="http://schemas.microsoft.com/office/drawing/2014/main" id="{D3CB0232-4B18-57B7-CFD0-342E10ECC99D}"/>
              </a:ext>
            </a:extLst>
          </p:cNvPr>
          <p:cNvGraphicFramePr>
            <a:graphicFrameLocks noGrp="1"/>
          </p:cNvGraphicFramePr>
          <p:nvPr>
            <p:extLst>
              <p:ext uri="{D42A27DB-BD31-4B8C-83A1-F6EECF244321}">
                <p14:modId xmlns:p14="http://schemas.microsoft.com/office/powerpoint/2010/main" val="3451851772"/>
              </p:ext>
            </p:extLst>
          </p:nvPr>
        </p:nvGraphicFramePr>
        <p:xfrm>
          <a:off x="1119484" y="2815466"/>
          <a:ext cx="5012654" cy="3368040"/>
        </p:xfrm>
        <a:graphic>
          <a:graphicData uri="http://schemas.openxmlformats.org/drawingml/2006/table">
            <a:tbl>
              <a:tblPr firstRow="1" bandRow="1">
                <a:tableStyleId>{5C22544A-7EE6-4342-B048-85BDC9FD1C3A}</a:tableStyleId>
              </a:tblPr>
              <a:tblGrid>
                <a:gridCol w="1495730">
                  <a:extLst>
                    <a:ext uri="{9D8B030D-6E8A-4147-A177-3AD203B41FA5}">
                      <a16:colId xmlns:a16="http://schemas.microsoft.com/office/drawing/2014/main" val="793074582"/>
                    </a:ext>
                  </a:extLst>
                </a:gridCol>
                <a:gridCol w="1720757">
                  <a:extLst>
                    <a:ext uri="{9D8B030D-6E8A-4147-A177-3AD203B41FA5}">
                      <a16:colId xmlns:a16="http://schemas.microsoft.com/office/drawing/2014/main" val="4209751471"/>
                    </a:ext>
                  </a:extLst>
                </a:gridCol>
                <a:gridCol w="1796167">
                  <a:extLst>
                    <a:ext uri="{9D8B030D-6E8A-4147-A177-3AD203B41FA5}">
                      <a16:colId xmlns:a16="http://schemas.microsoft.com/office/drawing/2014/main" val="1627633626"/>
                    </a:ext>
                  </a:extLst>
                </a:gridCol>
              </a:tblGrid>
              <a:tr h="246831">
                <a:tc>
                  <a:txBody>
                    <a:bodyPr/>
                    <a:lstStyle/>
                    <a:p>
                      <a:pPr algn="ctr"/>
                      <a:r>
                        <a:rPr lang="en-US" sz="1100" b="1" dirty="0">
                          <a:latin typeface="Bahnschrift" panose="020B0502040204020203" pitchFamily="34" charset="0"/>
                          <a:cs typeface="Calibri" panose="020F0502020204030204" pitchFamily="34" charset="0"/>
                        </a:rPr>
                        <a:t>Months</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Total Sales (2024)</a:t>
                      </a:r>
                      <a:endParaRPr lang="en-IN" sz="1100" b="1" dirty="0">
                        <a:latin typeface="Bahnschrift" panose="020B0502040204020203" pitchFamily="34" charset="0"/>
                        <a:cs typeface="Calibri" panose="020F050202020403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b="1" dirty="0">
                          <a:latin typeface="Bahnschrift" panose="020B0502040204020203" pitchFamily="34" charset="0"/>
                          <a:cs typeface="Calibri" panose="020F0502020204030204" pitchFamily="34" charset="0"/>
                        </a:rPr>
                        <a:t>Total Sales (2025)</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46831">
                <a:tc>
                  <a:txBody>
                    <a:bodyPr/>
                    <a:lstStyle/>
                    <a:p>
                      <a:pPr algn="l"/>
                      <a:r>
                        <a:rPr lang="en-US" sz="1100" b="1" dirty="0">
                          <a:latin typeface="Bahnschrift" panose="020B0502040204020203" pitchFamily="34" charset="0"/>
                          <a:cs typeface="Calibri" panose="020F0502020204030204" pitchFamily="34" charset="0"/>
                        </a:rPr>
                        <a:t>January</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605K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592K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46831">
                <a:tc>
                  <a:txBody>
                    <a:bodyPr/>
                    <a:lstStyle/>
                    <a:p>
                      <a:pPr algn="l"/>
                      <a:r>
                        <a:rPr lang="en-US" sz="1100" b="1" dirty="0">
                          <a:latin typeface="Bahnschrift" panose="020B0502040204020203" pitchFamily="34" charset="0"/>
                          <a:cs typeface="Calibri" panose="020F0502020204030204" pitchFamily="34" charset="0"/>
                        </a:rPr>
                        <a:t>February</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544K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539K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46831">
                <a:tc>
                  <a:txBody>
                    <a:bodyPr/>
                    <a:lstStyle/>
                    <a:p>
                      <a:pPr algn="l"/>
                      <a:r>
                        <a:rPr lang="en-US" sz="1100" b="1" dirty="0">
                          <a:latin typeface="Bahnschrift" panose="020B0502040204020203" pitchFamily="34" charset="0"/>
                          <a:cs typeface="Calibri" panose="020F0502020204030204" pitchFamily="34" charset="0"/>
                        </a:rPr>
                        <a:t>March</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614K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599K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46831">
                <a:tc>
                  <a:txBody>
                    <a:bodyPr/>
                    <a:lstStyle/>
                    <a:p>
                      <a:pPr algn="l"/>
                      <a:r>
                        <a:rPr lang="en-US" sz="1100" b="1" dirty="0">
                          <a:latin typeface="Bahnschrift" panose="020B0502040204020203" pitchFamily="34" charset="0"/>
                          <a:cs typeface="Calibri" panose="020F0502020204030204" pitchFamily="34" charset="0"/>
                        </a:rPr>
                        <a:t>April</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566K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574K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46831">
                <a:tc>
                  <a:txBody>
                    <a:bodyPr/>
                    <a:lstStyle/>
                    <a:p>
                      <a:pPr algn="l"/>
                      <a:r>
                        <a:rPr lang="en-US" sz="1100" b="1" dirty="0">
                          <a:latin typeface="Bahnschrift" panose="020B0502040204020203" pitchFamily="34" charset="0"/>
                          <a:cs typeface="Calibri" panose="020F0502020204030204" pitchFamily="34" charset="0"/>
                        </a:rPr>
                        <a:t>May</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570K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592K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r h="246831">
                <a:tc>
                  <a:txBody>
                    <a:bodyPr/>
                    <a:lstStyle/>
                    <a:p>
                      <a:pPr algn="l"/>
                      <a:r>
                        <a:rPr lang="en-US" sz="1100" b="1" dirty="0">
                          <a:latin typeface="Bahnschrift" panose="020B0502040204020203" pitchFamily="34" charset="0"/>
                          <a:cs typeface="Calibri" panose="020F0502020204030204" pitchFamily="34" charset="0"/>
                        </a:rPr>
                        <a:t>June</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577K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552K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069285949"/>
                  </a:ext>
                </a:extLst>
              </a:tr>
              <a:tr h="246831">
                <a:tc>
                  <a:txBody>
                    <a:bodyPr/>
                    <a:lstStyle/>
                    <a:p>
                      <a:pPr algn="l"/>
                      <a:r>
                        <a:rPr lang="en-US" sz="1100" b="1" dirty="0">
                          <a:latin typeface="Bahnschrift" panose="020B0502040204020203" pitchFamily="34" charset="0"/>
                          <a:cs typeface="Calibri" panose="020F0502020204030204" pitchFamily="34" charset="0"/>
                        </a:rPr>
                        <a:t>July</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598K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606K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603407232"/>
                  </a:ext>
                </a:extLst>
              </a:tr>
              <a:tr h="246831">
                <a:tc>
                  <a:txBody>
                    <a:bodyPr/>
                    <a:lstStyle/>
                    <a:p>
                      <a:pPr algn="l"/>
                      <a:r>
                        <a:rPr lang="en-US" sz="1100" b="1" dirty="0">
                          <a:latin typeface="Bahnschrift" panose="020B0502040204020203" pitchFamily="34" charset="0"/>
                          <a:cs typeface="Calibri" panose="020F0502020204030204" pitchFamily="34" charset="0"/>
                        </a:rPr>
                        <a:t>August</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597K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600K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772823653"/>
                  </a:ext>
                </a:extLst>
              </a:tr>
              <a:tr h="246831">
                <a:tc>
                  <a:txBody>
                    <a:bodyPr/>
                    <a:lstStyle/>
                    <a:p>
                      <a:pPr algn="l"/>
                      <a:r>
                        <a:rPr lang="en-US" sz="1100" b="1" dirty="0">
                          <a:latin typeface="Bahnschrift" panose="020B0502040204020203" pitchFamily="34" charset="0"/>
                          <a:cs typeface="Calibri" panose="020F0502020204030204" pitchFamily="34" charset="0"/>
                        </a:rPr>
                        <a:t>September</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570K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295K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533504569"/>
                  </a:ext>
                </a:extLst>
              </a:tr>
              <a:tr h="246831">
                <a:tc>
                  <a:txBody>
                    <a:bodyPr/>
                    <a:lstStyle/>
                    <a:p>
                      <a:pPr algn="l"/>
                      <a:r>
                        <a:rPr lang="en-US" sz="1100" b="1" dirty="0">
                          <a:latin typeface="Bahnschrift" panose="020B0502040204020203" pitchFamily="34" charset="0"/>
                          <a:cs typeface="Calibri" panose="020F0502020204030204" pitchFamily="34" charset="0"/>
                        </a:rPr>
                        <a:t>October</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575K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NA</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047505764"/>
                  </a:ext>
                </a:extLst>
              </a:tr>
              <a:tr h="246831">
                <a:tc>
                  <a:txBody>
                    <a:bodyPr/>
                    <a:lstStyle/>
                    <a:p>
                      <a:pPr algn="l"/>
                      <a:r>
                        <a:rPr lang="en-US" sz="1100" b="1" dirty="0">
                          <a:latin typeface="Bahnschrift" panose="020B0502040204020203" pitchFamily="34" charset="0"/>
                          <a:cs typeface="Calibri" panose="020F0502020204030204" pitchFamily="34" charset="0"/>
                        </a:rPr>
                        <a:t>November</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571K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NA</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650571296"/>
                  </a:ext>
                </a:extLst>
              </a:tr>
              <a:tr h="246831">
                <a:tc>
                  <a:txBody>
                    <a:bodyPr/>
                    <a:lstStyle/>
                    <a:p>
                      <a:pPr algn="l"/>
                      <a:r>
                        <a:rPr lang="en-US" sz="1100" b="1" dirty="0">
                          <a:latin typeface="Bahnschrift" panose="020B0502040204020203" pitchFamily="34" charset="0"/>
                          <a:cs typeface="Calibri" panose="020F0502020204030204" pitchFamily="34" charset="0"/>
                        </a:rPr>
                        <a:t>December</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604K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NA</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48978338"/>
                  </a:ext>
                </a:extLst>
              </a:tr>
            </a:tbl>
          </a:graphicData>
        </a:graphic>
      </p:graphicFrame>
      <p:sp>
        <p:nvSpPr>
          <p:cNvPr id="16" name="Google Shape;254;p23">
            <a:extLst>
              <a:ext uri="{FF2B5EF4-FFF2-40B4-BE49-F238E27FC236}">
                <a16:creationId xmlns:a16="http://schemas.microsoft.com/office/drawing/2014/main" id="{0600AC7D-EFAD-54DA-5019-6157CA517B01}"/>
              </a:ext>
            </a:extLst>
          </p:cNvPr>
          <p:cNvSpPr txBox="1"/>
          <p:nvPr/>
        </p:nvSpPr>
        <p:spPr>
          <a:xfrm>
            <a:off x="682013" y="1826733"/>
            <a:ext cx="5887597" cy="835573"/>
          </a:xfrm>
          <a:prstGeom prst="rect">
            <a:avLst/>
          </a:prstGeom>
          <a:noFill/>
          <a:ln>
            <a:noFill/>
          </a:ln>
        </p:spPr>
        <p:txBody>
          <a:bodyPr spcFirstLastPara="1" wrap="square" lIns="91425" tIns="45700" rIns="91425" bIns="45700" anchor="t" anchorCtr="0">
            <a:spAutoFit/>
          </a:bodyPr>
          <a:lstStyle/>
          <a:p>
            <a:pPr marL="0" marR="0" lvl="0" indent="0" algn="just" rtl="0">
              <a:lnSpc>
                <a:spcPct val="115000"/>
              </a:lnSpc>
              <a:spcBef>
                <a:spcPts val="0"/>
              </a:spcBef>
              <a:spcAft>
                <a:spcPts val="0"/>
              </a:spcAft>
              <a:buNone/>
            </a:pPr>
            <a:r>
              <a:rPr lang="en-US" b="1" i="0" dirty="0">
                <a:solidFill>
                  <a:schemeClr val="lt1"/>
                </a:solidFill>
                <a:latin typeface="Calibri"/>
                <a:ea typeface="Calibri"/>
                <a:cs typeface="Calibri"/>
                <a:sym typeface="Calibri"/>
              </a:rPr>
              <a:t>The highest sales occurred during the month of March where as lowest sales occurred during the month of September. There are some variations in the sales due to seasons. No sale happened during the Q4 in the year 2025.</a:t>
            </a:r>
            <a:endParaRPr b="1" dirty="0">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2290731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5012654"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Power BI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5374484" y="368967"/>
            <a:ext cx="124112" cy="97032"/>
          </a:xfrm>
          <a:prstGeom prst="rect">
            <a:avLst/>
          </a:prstGeom>
          <a:noFill/>
          <a:ln>
            <a:noFill/>
          </a:ln>
        </p:spPr>
      </p:pic>
      <p:sp>
        <p:nvSpPr>
          <p:cNvPr id="6" name="Google Shape;251;p23">
            <a:extLst>
              <a:ext uri="{FF2B5EF4-FFF2-40B4-BE49-F238E27FC236}">
                <a16:creationId xmlns:a16="http://schemas.microsoft.com/office/drawing/2014/main" id="{067E2196-8111-66FF-93E1-84533E4DC752}"/>
              </a:ext>
            </a:extLst>
          </p:cNvPr>
          <p:cNvSpPr/>
          <p:nvPr/>
        </p:nvSpPr>
        <p:spPr>
          <a:xfrm>
            <a:off x="696082" y="1716292"/>
            <a:ext cx="5549973" cy="3538399"/>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252;p23">
            <a:extLst>
              <a:ext uri="{FF2B5EF4-FFF2-40B4-BE49-F238E27FC236}">
                <a16:creationId xmlns:a16="http://schemas.microsoft.com/office/drawing/2014/main" id="{EE9BB6A6-B52D-1C6E-6BC1-B8414A836870}"/>
              </a:ext>
            </a:extLst>
          </p:cNvPr>
          <p:cNvSpPr/>
          <p:nvPr/>
        </p:nvSpPr>
        <p:spPr>
          <a:xfrm>
            <a:off x="2935557" y="1428780"/>
            <a:ext cx="9444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4</a:t>
            </a:r>
            <a:endParaRPr sz="1800" b="1" dirty="0">
              <a:solidFill>
                <a:schemeClr val="tx1"/>
              </a:solidFill>
              <a:latin typeface="Calibri"/>
              <a:ea typeface="Calibri"/>
              <a:cs typeface="Calibri"/>
              <a:sym typeface="Calibri"/>
            </a:endParaRPr>
          </a:p>
        </p:txBody>
      </p:sp>
      <p:sp>
        <p:nvSpPr>
          <p:cNvPr id="9" name="Google Shape;254;p23">
            <a:extLst>
              <a:ext uri="{FF2B5EF4-FFF2-40B4-BE49-F238E27FC236}">
                <a16:creationId xmlns:a16="http://schemas.microsoft.com/office/drawing/2014/main" id="{D05F19A6-C1BF-1D9F-5011-6103C51F4F1B}"/>
              </a:ext>
            </a:extLst>
          </p:cNvPr>
          <p:cNvSpPr txBox="1"/>
          <p:nvPr/>
        </p:nvSpPr>
        <p:spPr>
          <a:xfrm>
            <a:off x="776490" y="2534895"/>
            <a:ext cx="5469565" cy="2569894"/>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15000"/>
              </a:lnSpc>
              <a:spcBef>
                <a:spcPts val="0"/>
              </a:spcBef>
              <a:spcAft>
                <a:spcPts val="0"/>
              </a:spcAft>
              <a:buFont typeface="Wingdings" panose="05000000000000000000" pitchFamily="2" charset="2"/>
              <a:buChar char="v"/>
            </a:pPr>
            <a:r>
              <a:rPr lang="en-US" b="1" i="0" dirty="0">
                <a:solidFill>
                  <a:schemeClr val="lt1"/>
                </a:solidFill>
                <a:latin typeface="Calibri"/>
                <a:ea typeface="Calibri"/>
                <a:cs typeface="Calibri"/>
                <a:sym typeface="Calibri"/>
              </a:rPr>
              <a:t>The customer preference based on the ratings and delivery time can’t be predicted as no datasets are available. </a:t>
            </a:r>
          </a:p>
          <a:p>
            <a:pPr marL="285750" marR="0" lvl="0" indent="-285750" algn="just" rtl="0">
              <a:lnSpc>
                <a:spcPct val="115000"/>
              </a:lnSpc>
              <a:spcBef>
                <a:spcPts val="0"/>
              </a:spcBef>
              <a:spcAft>
                <a:spcPts val="0"/>
              </a:spcAft>
              <a:buFont typeface="Wingdings" panose="05000000000000000000" pitchFamily="2" charset="2"/>
              <a:buChar char="v"/>
            </a:pPr>
            <a:r>
              <a:rPr lang="en-US" b="1" i="0" dirty="0">
                <a:solidFill>
                  <a:schemeClr val="lt1"/>
                </a:solidFill>
                <a:latin typeface="Calibri"/>
                <a:ea typeface="Calibri"/>
                <a:cs typeface="Calibri"/>
                <a:sym typeface="Calibri"/>
              </a:rPr>
              <a:t>The price ranges were between 100 to 1499. The order count on each price range has been plotted using the scatter plot.</a:t>
            </a:r>
          </a:p>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The </a:t>
            </a:r>
            <a:r>
              <a:rPr lang="en-US" b="1" i="0" dirty="0">
                <a:solidFill>
                  <a:schemeClr val="lt1"/>
                </a:solidFill>
                <a:latin typeface="Calibri"/>
                <a:ea typeface="Calibri"/>
                <a:cs typeface="Calibri"/>
                <a:sym typeface="Calibri"/>
              </a:rPr>
              <a:t>order amount of 824 have the highest orders count  of 26 where as the order amount of 373 and 1250 have the lowest orders count of 1. </a:t>
            </a:r>
          </a:p>
          <a:p>
            <a:pPr marL="285750" marR="0" lvl="0" indent="-285750" algn="just" rtl="0">
              <a:lnSpc>
                <a:spcPct val="115000"/>
              </a:lnSpc>
              <a:spcBef>
                <a:spcPts val="0"/>
              </a:spcBef>
              <a:spcAft>
                <a:spcPts val="0"/>
              </a:spcAft>
              <a:buFont typeface="Wingdings" panose="05000000000000000000" pitchFamily="2" charset="2"/>
              <a:buChar char="v"/>
            </a:pPr>
            <a:r>
              <a:rPr lang="en-US" b="1" i="0" dirty="0">
                <a:solidFill>
                  <a:schemeClr val="lt1"/>
                </a:solidFill>
                <a:latin typeface="Calibri"/>
                <a:ea typeface="Calibri"/>
                <a:cs typeface="Calibri"/>
                <a:sym typeface="Calibri"/>
              </a:rPr>
              <a:t>There is no negative trends on the order amount </a:t>
            </a:r>
          </a:p>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There is </a:t>
            </a:r>
            <a:r>
              <a:rPr lang="en-US" b="1" i="0" dirty="0">
                <a:solidFill>
                  <a:schemeClr val="lt1"/>
                </a:solidFill>
                <a:latin typeface="Calibri"/>
                <a:ea typeface="Calibri"/>
                <a:cs typeface="Calibri"/>
                <a:sym typeface="Calibri"/>
              </a:rPr>
              <a:t>no order impact due to higher pricing where the higher order amount even have more orders.</a:t>
            </a:r>
          </a:p>
        </p:txBody>
      </p:sp>
      <p:sp>
        <p:nvSpPr>
          <p:cNvPr id="10" name="Google Shape;268;p23">
            <a:extLst>
              <a:ext uri="{FF2B5EF4-FFF2-40B4-BE49-F238E27FC236}">
                <a16:creationId xmlns:a16="http://schemas.microsoft.com/office/drawing/2014/main" id="{916987A2-694E-76F7-0C31-C5F7557E0C30}"/>
              </a:ext>
            </a:extLst>
          </p:cNvPr>
          <p:cNvSpPr txBox="1">
            <a:spLocks/>
          </p:cNvSpPr>
          <p:nvPr/>
        </p:nvSpPr>
        <p:spPr>
          <a:xfrm>
            <a:off x="766416" y="2110415"/>
            <a:ext cx="5282688"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cs typeface="Poppins"/>
              </a:rPr>
              <a:t>Correlation of Factors Affecting Average Rating</a:t>
            </a:r>
            <a:endParaRPr lang="en-US" sz="1600" b="1" dirty="0">
              <a:solidFill>
                <a:schemeClr val="lt1"/>
              </a:solidFill>
              <a:latin typeface="Poppins"/>
              <a:cs typeface="Poppins"/>
              <a:sym typeface="Poppins"/>
            </a:endParaRPr>
          </a:p>
        </p:txBody>
      </p:sp>
      <p:pic>
        <p:nvPicPr>
          <p:cNvPr id="8" name="Picture 7">
            <a:extLst>
              <a:ext uri="{FF2B5EF4-FFF2-40B4-BE49-F238E27FC236}">
                <a16:creationId xmlns:a16="http://schemas.microsoft.com/office/drawing/2014/main" id="{F1A0B061-4B1A-58AF-BAF0-E011E3B2C909}"/>
              </a:ext>
            </a:extLst>
          </p:cNvPr>
          <p:cNvPicPr>
            <a:picLocks noChangeAspect="1"/>
          </p:cNvPicPr>
          <p:nvPr/>
        </p:nvPicPr>
        <p:blipFill>
          <a:blip r:embed="rId4"/>
          <a:stretch>
            <a:fillRect/>
          </a:stretch>
        </p:blipFill>
        <p:spPr>
          <a:xfrm>
            <a:off x="6916623" y="1195567"/>
            <a:ext cx="4932850" cy="4466866"/>
          </a:xfrm>
          <a:prstGeom prst="rect">
            <a:avLst/>
          </a:prstGeom>
        </p:spPr>
      </p:pic>
    </p:spTree>
    <p:extLst>
      <p:ext uri="{BB962C8B-B14F-4D97-AF65-F5344CB8AC3E}">
        <p14:creationId xmlns:p14="http://schemas.microsoft.com/office/powerpoint/2010/main" val="6454732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5012654"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Power BI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5374484" y="368967"/>
            <a:ext cx="124112" cy="97032"/>
          </a:xfrm>
          <a:prstGeom prst="rect">
            <a:avLst/>
          </a:prstGeom>
          <a:noFill/>
          <a:ln>
            <a:noFill/>
          </a:ln>
        </p:spPr>
      </p:pic>
      <p:sp>
        <p:nvSpPr>
          <p:cNvPr id="6" name="Google Shape;251;p23">
            <a:extLst>
              <a:ext uri="{FF2B5EF4-FFF2-40B4-BE49-F238E27FC236}">
                <a16:creationId xmlns:a16="http://schemas.microsoft.com/office/drawing/2014/main" id="{067E2196-8111-66FF-93E1-84533E4DC752}"/>
              </a:ext>
            </a:extLst>
          </p:cNvPr>
          <p:cNvSpPr/>
          <p:nvPr/>
        </p:nvSpPr>
        <p:spPr>
          <a:xfrm>
            <a:off x="682014" y="1132075"/>
            <a:ext cx="5282688" cy="1920613"/>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252;p23">
            <a:extLst>
              <a:ext uri="{FF2B5EF4-FFF2-40B4-BE49-F238E27FC236}">
                <a16:creationId xmlns:a16="http://schemas.microsoft.com/office/drawing/2014/main" id="{EE9BB6A6-B52D-1C6E-6BC1-B8414A836870}"/>
              </a:ext>
            </a:extLst>
          </p:cNvPr>
          <p:cNvSpPr/>
          <p:nvPr/>
        </p:nvSpPr>
        <p:spPr>
          <a:xfrm>
            <a:off x="2851155" y="844898"/>
            <a:ext cx="9444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5</a:t>
            </a:r>
            <a:endParaRPr sz="1800" b="1" dirty="0">
              <a:solidFill>
                <a:schemeClr val="tx1"/>
              </a:solidFill>
              <a:latin typeface="Calibri"/>
              <a:ea typeface="Calibri"/>
              <a:cs typeface="Calibri"/>
              <a:sym typeface="Calibri"/>
            </a:endParaRPr>
          </a:p>
        </p:txBody>
      </p:sp>
      <p:sp>
        <p:nvSpPr>
          <p:cNvPr id="9" name="Google Shape;254;p23">
            <a:extLst>
              <a:ext uri="{FF2B5EF4-FFF2-40B4-BE49-F238E27FC236}">
                <a16:creationId xmlns:a16="http://schemas.microsoft.com/office/drawing/2014/main" id="{D05F19A6-C1BF-1D9F-5011-6103C51F4F1B}"/>
              </a:ext>
            </a:extLst>
          </p:cNvPr>
          <p:cNvSpPr txBox="1"/>
          <p:nvPr/>
        </p:nvSpPr>
        <p:spPr>
          <a:xfrm>
            <a:off x="682014" y="1937508"/>
            <a:ext cx="5282687" cy="1083333"/>
          </a:xfrm>
          <a:prstGeom prst="rect">
            <a:avLst/>
          </a:prstGeom>
          <a:noFill/>
          <a:ln>
            <a:noFill/>
          </a:ln>
        </p:spPr>
        <p:txBody>
          <a:bodyPr spcFirstLastPara="1" wrap="square" lIns="91425" tIns="45700" rIns="91425" bIns="45700" anchor="t" anchorCtr="0">
            <a:spAutoFit/>
          </a:bodyPr>
          <a:lstStyle/>
          <a:p>
            <a:pPr marL="0" marR="0" lvl="0" indent="0" algn="just" rtl="0">
              <a:lnSpc>
                <a:spcPct val="115000"/>
              </a:lnSpc>
              <a:spcBef>
                <a:spcPts val="0"/>
              </a:spcBef>
              <a:spcAft>
                <a:spcPts val="0"/>
              </a:spcAft>
              <a:buNone/>
            </a:pPr>
            <a:r>
              <a:rPr lang="en-US" b="1" i="0" dirty="0">
                <a:solidFill>
                  <a:schemeClr val="lt1"/>
                </a:solidFill>
                <a:latin typeface="Calibri"/>
                <a:ea typeface="Calibri"/>
                <a:cs typeface="Calibri"/>
                <a:sym typeface="Calibri"/>
              </a:rPr>
              <a:t>Street Food Hub restauran</a:t>
            </a:r>
            <a:r>
              <a:rPr lang="en-US" b="1" dirty="0">
                <a:solidFill>
                  <a:schemeClr val="lt1"/>
                </a:solidFill>
                <a:latin typeface="Calibri"/>
                <a:ea typeface="Calibri"/>
                <a:cs typeface="Calibri"/>
                <a:sym typeface="Calibri"/>
              </a:rPr>
              <a:t>t generated the highest revenue of 0.66M which is 6,58,502/-.  More number of branches makes these restaurants perform better than other restaurants in terms of revenue.</a:t>
            </a:r>
            <a:endParaRPr b="1" dirty="0">
              <a:solidFill>
                <a:schemeClr val="lt1"/>
              </a:solidFill>
              <a:latin typeface="Calibri"/>
              <a:ea typeface="Calibri"/>
              <a:cs typeface="Calibri"/>
              <a:sym typeface="Calibri"/>
            </a:endParaRPr>
          </a:p>
        </p:txBody>
      </p:sp>
      <p:sp>
        <p:nvSpPr>
          <p:cNvPr id="10" name="Google Shape;268;p23">
            <a:extLst>
              <a:ext uri="{FF2B5EF4-FFF2-40B4-BE49-F238E27FC236}">
                <a16:creationId xmlns:a16="http://schemas.microsoft.com/office/drawing/2014/main" id="{916987A2-694E-76F7-0C31-C5F7557E0C30}"/>
              </a:ext>
            </a:extLst>
          </p:cNvPr>
          <p:cNvSpPr txBox="1">
            <a:spLocks/>
          </p:cNvSpPr>
          <p:nvPr/>
        </p:nvSpPr>
        <p:spPr>
          <a:xfrm>
            <a:off x="1423486" y="1526198"/>
            <a:ext cx="3799737"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Top 5 Restaurants by Total Sales</a:t>
            </a:r>
          </a:p>
        </p:txBody>
      </p:sp>
      <p:graphicFrame>
        <p:nvGraphicFramePr>
          <p:cNvPr id="15" name="Table 15">
            <a:extLst>
              <a:ext uri="{FF2B5EF4-FFF2-40B4-BE49-F238E27FC236}">
                <a16:creationId xmlns:a16="http://schemas.microsoft.com/office/drawing/2014/main" id="{E7A27AD5-A17E-A399-973F-0F8D3DA880B4}"/>
              </a:ext>
            </a:extLst>
          </p:cNvPr>
          <p:cNvGraphicFramePr>
            <a:graphicFrameLocks noGrp="1"/>
          </p:cNvGraphicFramePr>
          <p:nvPr>
            <p:extLst>
              <p:ext uri="{D42A27DB-BD31-4B8C-83A1-F6EECF244321}">
                <p14:modId xmlns:p14="http://schemas.microsoft.com/office/powerpoint/2010/main" val="4217908162"/>
              </p:ext>
            </p:extLst>
          </p:nvPr>
        </p:nvGraphicFramePr>
        <p:xfrm>
          <a:off x="1021081" y="3446811"/>
          <a:ext cx="4604545" cy="1645920"/>
        </p:xfrm>
        <a:graphic>
          <a:graphicData uri="http://schemas.openxmlformats.org/drawingml/2006/table">
            <a:tbl>
              <a:tblPr firstRow="1" bandRow="1">
                <a:tableStyleId>{5C22544A-7EE6-4342-B048-85BDC9FD1C3A}</a:tableStyleId>
              </a:tblPr>
              <a:tblGrid>
                <a:gridCol w="1957204">
                  <a:extLst>
                    <a:ext uri="{9D8B030D-6E8A-4147-A177-3AD203B41FA5}">
                      <a16:colId xmlns:a16="http://schemas.microsoft.com/office/drawing/2014/main" val="793074582"/>
                    </a:ext>
                  </a:extLst>
                </a:gridCol>
                <a:gridCol w="1219115">
                  <a:extLst>
                    <a:ext uri="{9D8B030D-6E8A-4147-A177-3AD203B41FA5}">
                      <a16:colId xmlns:a16="http://schemas.microsoft.com/office/drawing/2014/main" val="4209751471"/>
                    </a:ext>
                  </a:extLst>
                </a:gridCol>
                <a:gridCol w="1428226">
                  <a:extLst>
                    <a:ext uri="{9D8B030D-6E8A-4147-A177-3AD203B41FA5}">
                      <a16:colId xmlns:a16="http://schemas.microsoft.com/office/drawing/2014/main" val="1976346350"/>
                    </a:ext>
                  </a:extLst>
                </a:gridCol>
              </a:tblGrid>
              <a:tr h="248844">
                <a:tc>
                  <a:txBody>
                    <a:bodyPr/>
                    <a:lstStyle/>
                    <a:p>
                      <a:pPr algn="ctr"/>
                      <a:r>
                        <a:rPr lang="en-US" sz="1200" b="1" dirty="0">
                          <a:latin typeface="Bahnschrift" panose="020B0502040204020203" pitchFamily="34" charset="0"/>
                          <a:cs typeface="Calibri" panose="020F0502020204030204" pitchFamily="34" charset="0"/>
                        </a:rPr>
                        <a:t>Restaurants</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Total Sales</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Total Branches</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48844">
                <a:tc>
                  <a:txBody>
                    <a:bodyPr/>
                    <a:lstStyle/>
                    <a:p>
                      <a:pPr algn="l"/>
                      <a:r>
                        <a:rPr lang="en-US" sz="1200" b="1" dirty="0">
                          <a:latin typeface="Bahnschrift" panose="020B0502040204020203" pitchFamily="34" charset="0"/>
                          <a:cs typeface="Calibri" panose="020F0502020204030204" pitchFamily="34" charset="0"/>
                        </a:rPr>
                        <a:t>Street Food Hub</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6,58,502/-</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812</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48844">
                <a:tc>
                  <a:txBody>
                    <a:bodyPr/>
                    <a:lstStyle/>
                    <a:p>
                      <a:pPr algn="l"/>
                      <a:r>
                        <a:rPr lang="en-US" sz="1200" b="1" dirty="0">
                          <a:latin typeface="Bahnschrift" panose="020B0502040204020203" pitchFamily="34" charset="0"/>
                          <a:cs typeface="Calibri" panose="020F0502020204030204" pitchFamily="34" charset="0"/>
                        </a:rPr>
                        <a:t>Royal Feast</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6,45,804/-</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798</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48844">
                <a:tc>
                  <a:txBody>
                    <a:bodyPr/>
                    <a:lstStyle/>
                    <a:p>
                      <a:pPr algn="l"/>
                      <a:r>
                        <a:rPr lang="en-US" sz="1200" b="1" dirty="0">
                          <a:latin typeface="Bahnschrift" panose="020B0502040204020203" pitchFamily="34" charset="0"/>
                          <a:cs typeface="Calibri" panose="020F0502020204030204" pitchFamily="34" charset="0"/>
                        </a:rPr>
                        <a:t>South Spice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6,36,691/-</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816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48844">
                <a:tc>
                  <a:txBody>
                    <a:bodyPr/>
                    <a:lstStyle/>
                    <a:p>
                      <a:pPr algn="l"/>
                      <a:r>
                        <a:rPr lang="en-US" sz="1200" b="1" dirty="0">
                          <a:latin typeface="Bahnschrift" panose="020B0502040204020203" pitchFamily="34" charset="0"/>
                          <a:cs typeface="Calibri" panose="020F0502020204030204" pitchFamily="34" charset="0"/>
                        </a:rPr>
                        <a:t>Lucknow Tandoori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6,35,200/-</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766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48844">
                <a:tc>
                  <a:txBody>
                    <a:bodyPr/>
                    <a:lstStyle/>
                    <a:p>
                      <a:pPr algn="l"/>
                      <a:r>
                        <a:rPr lang="en-US" sz="1200" b="1" dirty="0">
                          <a:latin typeface="Bahnschrift" panose="020B0502040204020203" pitchFamily="34" charset="0"/>
                          <a:cs typeface="Calibri" panose="020F0502020204030204" pitchFamily="34" charset="0"/>
                        </a:rPr>
                        <a:t>North Indian Delight</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6,25,752/-</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782</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bl>
          </a:graphicData>
        </a:graphic>
      </p:graphicFrame>
      <p:pic>
        <p:nvPicPr>
          <p:cNvPr id="8" name="Picture 7">
            <a:extLst>
              <a:ext uri="{FF2B5EF4-FFF2-40B4-BE49-F238E27FC236}">
                <a16:creationId xmlns:a16="http://schemas.microsoft.com/office/drawing/2014/main" id="{FD6E879C-89F8-E52B-5A55-288A8C2EF1A5}"/>
              </a:ext>
            </a:extLst>
          </p:cNvPr>
          <p:cNvPicPr>
            <a:picLocks noChangeAspect="1"/>
          </p:cNvPicPr>
          <p:nvPr/>
        </p:nvPicPr>
        <p:blipFill>
          <a:blip r:embed="rId4"/>
          <a:stretch>
            <a:fillRect/>
          </a:stretch>
        </p:blipFill>
        <p:spPr>
          <a:xfrm>
            <a:off x="6576377" y="1428780"/>
            <a:ext cx="5282688" cy="4353042"/>
          </a:xfrm>
          <a:prstGeom prst="rect">
            <a:avLst/>
          </a:prstGeom>
        </p:spPr>
      </p:pic>
    </p:spTree>
    <p:extLst>
      <p:ext uri="{BB962C8B-B14F-4D97-AF65-F5344CB8AC3E}">
        <p14:creationId xmlns:p14="http://schemas.microsoft.com/office/powerpoint/2010/main" val="725651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5012654"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Power BI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5374484" y="368967"/>
            <a:ext cx="124112" cy="97032"/>
          </a:xfrm>
          <a:prstGeom prst="rect">
            <a:avLst/>
          </a:prstGeom>
          <a:noFill/>
          <a:ln>
            <a:noFill/>
          </a:ln>
        </p:spPr>
      </p:pic>
      <p:sp>
        <p:nvSpPr>
          <p:cNvPr id="6" name="Google Shape;251;p23">
            <a:extLst>
              <a:ext uri="{FF2B5EF4-FFF2-40B4-BE49-F238E27FC236}">
                <a16:creationId xmlns:a16="http://schemas.microsoft.com/office/drawing/2014/main" id="{067E2196-8111-66FF-93E1-84533E4DC752}"/>
              </a:ext>
            </a:extLst>
          </p:cNvPr>
          <p:cNvSpPr/>
          <p:nvPr/>
        </p:nvSpPr>
        <p:spPr>
          <a:xfrm>
            <a:off x="618824" y="1066335"/>
            <a:ext cx="5282688" cy="1845808"/>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252;p23">
            <a:extLst>
              <a:ext uri="{FF2B5EF4-FFF2-40B4-BE49-F238E27FC236}">
                <a16:creationId xmlns:a16="http://schemas.microsoft.com/office/drawing/2014/main" id="{EE9BB6A6-B52D-1C6E-6BC1-B8414A836870}"/>
              </a:ext>
            </a:extLst>
          </p:cNvPr>
          <p:cNvSpPr/>
          <p:nvPr/>
        </p:nvSpPr>
        <p:spPr>
          <a:xfrm>
            <a:off x="2787965" y="779157"/>
            <a:ext cx="9444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6</a:t>
            </a:r>
            <a:endParaRPr sz="1800" b="1" dirty="0">
              <a:solidFill>
                <a:schemeClr val="tx1"/>
              </a:solidFill>
              <a:latin typeface="Calibri"/>
              <a:ea typeface="Calibri"/>
              <a:cs typeface="Calibri"/>
              <a:sym typeface="Calibri"/>
            </a:endParaRPr>
          </a:p>
        </p:txBody>
      </p:sp>
      <p:sp>
        <p:nvSpPr>
          <p:cNvPr id="9" name="Google Shape;254;p23">
            <a:extLst>
              <a:ext uri="{FF2B5EF4-FFF2-40B4-BE49-F238E27FC236}">
                <a16:creationId xmlns:a16="http://schemas.microsoft.com/office/drawing/2014/main" id="{D05F19A6-C1BF-1D9F-5011-6103C51F4F1B}"/>
              </a:ext>
            </a:extLst>
          </p:cNvPr>
          <p:cNvSpPr txBox="1"/>
          <p:nvPr/>
        </p:nvSpPr>
        <p:spPr>
          <a:xfrm>
            <a:off x="618824" y="1582366"/>
            <a:ext cx="5282688" cy="1331093"/>
          </a:xfrm>
          <a:prstGeom prst="rect">
            <a:avLst/>
          </a:prstGeom>
          <a:noFill/>
          <a:ln>
            <a:noFill/>
          </a:ln>
        </p:spPr>
        <p:txBody>
          <a:bodyPr spcFirstLastPara="1" wrap="square" lIns="91425" tIns="45700" rIns="91425" bIns="45700" anchor="t" anchorCtr="0">
            <a:spAutoFit/>
          </a:bodyPr>
          <a:lstStyle/>
          <a:p>
            <a:pPr marL="0" marR="0" lvl="0" indent="0" algn="just" rtl="0">
              <a:lnSpc>
                <a:spcPct val="115000"/>
              </a:lnSpc>
              <a:spcBef>
                <a:spcPts val="0"/>
              </a:spcBef>
              <a:spcAft>
                <a:spcPts val="0"/>
              </a:spcAft>
              <a:buNone/>
            </a:pPr>
            <a:r>
              <a:rPr lang="en-US" b="1" i="0" dirty="0">
                <a:solidFill>
                  <a:schemeClr val="lt1"/>
                </a:solidFill>
                <a:latin typeface="Calibri"/>
                <a:ea typeface="Calibri"/>
                <a:cs typeface="Calibri"/>
                <a:sym typeface="Calibri"/>
              </a:rPr>
              <a:t>Indira Nagar from Lucknow has the highest revenue of 2,72,862/- where as Banjara Hills from Hyderabad has the lowest revenue of 2,09,453/-. The analysis proved that revenue is driven by high number of orders. Top 5 areas in terms of revenue, </a:t>
            </a:r>
            <a:r>
              <a:rPr lang="en-US" b="1" dirty="0">
                <a:solidFill>
                  <a:schemeClr val="lt1"/>
                </a:solidFill>
                <a:latin typeface="Calibri"/>
                <a:ea typeface="Calibri"/>
                <a:cs typeface="Calibri"/>
                <a:sym typeface="Calibri"/>
              </a:rPr>
              <a:t>total orders and avg. order values are listed in the below table.</a:t>
            </a:r>
            <a:endParaRPr b="1" dirty="0">
              <a:solidFill>
                <a:schemeClr val="lt1"/>
              </a:solidFill>
              <a:latin typeface="Calibri"/>
              <a:ea typeface="Calibri"/>
              <a:cs typeface="Calibri"/>
              <a:sym typeface="Calibri"/>
            </a:endParaRPr>
          </a:p>
        </p:txBody>
      </p:sp>
      <p:sp>
        <p:nvSpPr>
          <p:cNvPr id="10" name="Google Shape;268;p23">
            <a:extLst>
              <a:ext uri="{FF2B5EF4-FFF2-40B4-BE49-F238E27FC236}">
                <a16:creationId xmlns:a16="http://schemas.microsoft.com/office/drawing/2014/main" id="{916987A2-694E-76F7-0C31-C5F7557E0C30}"/>
              </a:ext>
            </a:extLst>
          </p:cNvPr>
          <p:cNvSpPr txBox="1">
            <a:spLocks/>
          </p:cNvSpPr>
          <p:nvPr/>
        </p:nvSpPr>
        <p:spPr>
          <a:xfrm>
            <a:off x="1360296" y="1377966"/>
            <a:ext cx="3799737"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Revenue by Area using a Tree Map</a:t>
            </a:r>
          </a:p>
        </p:txBody>
      </p:sp>
      <p:graphicFrame>
        <p:nvGraphicFramePr>
          <p:cNvPr id="15" name="Table 15">
            <a:extLst>
              <a:ext uri="{FF2B5EF4-FFF2-40B4-BE49-F238E27FC236}">
                <a16:creationId xmlns:a16="http://schemas.microsoft.com/office/drawing/2014/main" id="{E7A27AD5-A17E-A399-973F-0F8D3DA880B4}"/>
              </a:ext>
            </a:extLst>
          </p:cNvPr>
          <p:cNvGraphicFramePr>
            <a:graphicFrameLocks noGrp="1"/>
          </p:cNvGraphicFramePr>
          <p:nvPr>
            <p:extLst>
              <p:ext uri="{D42A27DB-BD31-4B8C-83A1-F6EECF244321}">
                <p14:modId xmlns:p14="http://schemas.microsoft.com/office/powerpoint/2010/main" val="2670815330"/>
              </p:ext>
            </p:extLst>
          </p:nvPr>
        </p:nvGraphicFramePr>
        <p:xfrm>
          <a:off x="749165" y="2979200"/>
          <a:ext cx="2250647" cy="1554480"/>
        </p:xfrm>
        <a:graphic>
          <a:graphicData uri="http://schemas.openxmlformats.org/drawingml/2006/table">
            <a:tbl>
              <a:tblPr firstRow="1" bandRow="1">
                <a:tableStyleId>{5C22544A-7EE6-4342-B048-85BDC9FD1C3A}</a:tableStyleId>
              </a:tblPr>
              <a:tblGrid>
                <a:gridCol w="1079635">
                  <a:extLst>
                    <a:ext uri="{9D8B030D-6E8A-4147-A177-3AD203B41FA5}">
                      <a16:colId xmlns:a16="http://schemas.microsoft.com/office/drawing/2014/main" val="793074582"/>
                    </a:ext>
                  </a:extLst>
                </a:gridCol>
                <a:gridCol w="1171012">
                  <a:extLst>
                    <a:ext uri="{9D8B030D-6E8A-4147-A177-3AD203B41FA5}">
                      <a16:colId xmlns:a16="http://schemas.microsoft.com/office/drawing/2014/main" val="4209751471"/>
                    </a:ext>
                  </a:extLst>
                </a:gridCol>
              </a:tblGrid>
              <a:tr h="239676">
                <a:tc>
                  <a:txBody>
                    <a:bodyPr/>
                    <a:lstStyle/>
                    <a:p>
                      <a:pPr algn="ctr"/>
                      <a:r>
                        <a:rPr lang="en-US" sz="1100" b="1" dirty="0">
                          <a:latin typeface="Bahnschrift" panose="020B0502040204020203" pitchFamily="34" charset="0"/>
                          <a:cs typeface="Calibri" panose="020F0502020204030204" pitchFamily="34" charset="0"/>
                        </a:rPr>
                        <a:t>Area</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Total Revenue</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39676">
                <a:tc>
                  <a:txBody>
                    <a:bodyPr/>
                    <a:lstStyle/>
                    <a:p>
                      <a:pPr algn="l"/>
                      <a:r>
                        <a:rPr lang="en-US" sz="1100" b="1" dirty="0">
                          <a:latin typeface="Bahnschrift" panose="020B0502040204020203" pitchFamily="34" charset="0"/>
                          <a:cs typeface="Calibri" panose="020F0502020204030204" pitchFamily="34" charset="0"/>
                        </a:rPr>
                        <a:t>Indira Nagar</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272K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39676">
                <a:tc>
                  <a:txBody>
                    <a:bodyPr/>
                    <a:lstStyle/>
                    <a:p>
                      <a:pPr algn="l"/>
                      <a:r>
                        <a:rPr lang="en-US" sz="1100" b="1" dirty="0">
                          <a:latin typeface="Bahnschrift" panose="020B0502040204020203" pitchFamily="34" charset="0"/>
                          <a:cs typeface="Calibri" panose="020F0502020204030204" pitchFamily="34" charset="0"/>
                        </a:rPr>
                        <a:t>Mylapore</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265K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39676">
                <a:tc>
                  <a:txBody>
                    <a:bodyPr/>
                    <a:lstStyle/>
                    <a:p>
                      <a:pPr algn="l"/>
                      <a:r>
                        <a:rPr lang="en-US" sz="1100" b="1" dirty="0">
                          <a:latin typeface="Bahnschrift" panose="020B0502040204020203" pitchFamily="34" charset="0"/>
                          <a:cs typeface="Calibri" panose="020F0502020204030204" pitchFamily="34" charset="0"/>
                        </a:rPr>
                        <a:t>Salt Lake</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260K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39676">
                <a:tc>
                  <a:txBody>
                    <a:bodyPr/>
                    <a:lstStyle/>
                    <a:p>
                      <a:pPr algn="l"/>
                      <a:r>
                        <a:rPr lang="en-US" sz="1100" b="1" dirty="0">
                          <a:latin typeface="Bahnschrift" panose="020B0502040204020203" pitchFamily="34" charset="0"/>
                          <a:cs typeface="Calibri" panose="020F0502020204030204" pitchFamily="34" charset="0"/>
                        </a:rPr>
                        <a:t>Hitech City</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258K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39676">
                <a:tc>
                  <a:txBody>
                    <a:bodyPr/>
                    <a:lstStyle/>
                    <a:p>
                      <a:pPr algn="l"/>
                      <a:r>
                        <a:rPr lang="en-US" sz="1100" b="1" dirty="0">
                          <a:latin typeface="Bahnschrift" panose="020B0502040204020203" pitchFamily="34" charset="0"/>
                          <a:cs typeface="Calibri" panose="020F0502020204030204" pitchFamily="34" charset="0"/>
                        </a:rPr>
                        <a:t>Jayanagar</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256K</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bl>
          </a:graphicData>
        </a:graphic>
      </p:graphicFrame>
      <p:pic>
        <p:nvPicPr>
          <p:cNvPr id="11" name="Picture 10">
            <a:extLst>
              <a:ext uri="{FF2B5EF4-FFF2-40B4-BE49-F238E27FC236}">
                <a16:creationId xmlns:a16="http://schemas.microsoft.com/office/drawing/2014/main" id="{F032B2DD-6ACF-AA33-3CA6-5C01B661BD93}"/>
              </a:ext>
            </a:extLst>
          </p:cNvPr>
          <p:cNvPicPr>
            <a:picLocks noChangeAspect="1"/>
          </p:cNvPicPr>
          <p:nvPr/>
        </p:nvPicPr>
        <p:blipFill>
          <a:blip r:embed="rId4"/>
          <a:stretch>
            <a:fillRect/>
          </a:stretch>
        </p:blipFill>
        <p:spPr>
          <a:xfrm>
            <a:off x="6092702" y="1132076"/>
            <a:ext cx="5921108" cy="4691949"/>
          </a:xfrm>
          <a:prstGeom prst="rect">
            <a:avLst/>
          </a:prstGeom>
        </p:spPr>
      </p:pic>
      <p:graphicFrame>
        <p:nvGraphicFramePr>
          <p:cNvPr id="13" name="Table 15">
            <a:extLst>
              <a:ext uri="{FF2B5EF4-FFF2-40B4-BE49-F238E27FC236}">
                <a16:creationId xmlns:a16="http://schemas.microsoft.com/office/drawing/2014/main" id="{685BCEDD-ECD8-81D9-57DA-8CD05EC74C86}"/>
              </a:ext>
            </a:extLst>
          </p:cNvPr>
          <p:cNvGraphicFramePr>
            <a:graphicFrameLocks noGrp="1"/>
          </p:cNvGraphicFramePr>
          <p:nvPr>
            <p:extLst>
              <p:ext uri="{D42A27DB-BD31-4B8C-83A1-F6EECF244321}">
                <p14:modId xmlns:p14="http://schemas.microsoft.com/office/powerpoint/2010/main" val="1083915457"/>
              </p:ext>
            </p:extLst>
          </p:nvPr>
        </p:nvGraphicFramePr>
        <p:xfrm>
          <a:off x="3191002" y="2979200"/>
          <a:ext cx="2645696" cy="1554480"/>
        </p:xfrm>
        <a:graphic>
          <a:graphicData uri="http://schemas.openxmlformats.org/drawingml/2006/table">
            <a:tbl>
              <a:tblPr firstRow="1" bandRow="1">
                <a:tableStyleId>{5C22544A-7EE6-4342-B048-85BDC9FD1C3A}</a:tableStyleId>
              </a:tblPr>
              <a:tblGrid>
                <a:gridCol w="1273980">
                  <a:extLst>
                    <a:ext uri="{9D8B030D-6E8A-4147-A177-3AD203B41FA5}">
                      <a16:colId xmlns:a16="http://schemas.microsoft.com/office/drawing/2014/main" val="793074582"/>
                    </a:ext>
                  </a:extLst>
                </a:gridCol>
                <a:gridCol w="1371716">
                  <a:extLst>
                    <a:ext uri="{9D8B030D-6E8A-4147-A177-3AD203B41FA5}">
                      <a16:colId xmlns:a16="http://schemas.microsoft.com/office/drawing/2014/main" val="4209751471"/>
                    </a:ext>
                  </a:extLst>
                </a:gridCol>
              </a:tblGrid>
              <a:tr h="221849">
                <a:tc>
                  <a:txBody>
                    <a:bodyPr/>
                    <a:lstStyle/>
                    <a:p>
                      <a:pPr algn="ctr"/>
                      <a:r>
                        <a:rPr lang="en-US" sz="1100" b="1" dirty="0">
                          <a:latin typeface="Bahnschrift" panose="020B0502040204020203" pitchFamily="34" charset="0"/>
                          <a:cs typeface="Calibri" panose="020F0502020204030204" pitchFamily="34" charset="0"/>
                        </a:rPr>
                        <a:t>Area</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Avg. Order Value</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21849">
                <a:tc>
                  <a:txBody>
                    <a:bodyPr/>
                    <a:lstStyle/>
                    <a:p>
                      <a:pPr algn="l"/>
                      <a:r>
                        <a:rPr lang="en-US" sz="1100" b="1" dirty="0">
                          <a:latin typeface="Bahnschrift" panose="020B0502040204020203" pitchFamily="34" charset="0"/>
                          <a:cs typeface="Calibri" panose="020F0502020204030204" pitchFamily="34" charset="0"/>
                        </a:rPr>
                        <a:t>Indira Nagar</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837</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21849">
                <a:tc>
                  <a:txBody>
                    <a:bodyPr/>
                    <a:lstStyle/>
                    <a:p>
                      <a:pPr algn="l"/>
                      <a:r>
                        <a:rPr lang="en-US" sz="1100" b="1" dirty="0">
                          <a:latin typeface="Bahnschrift" panose="020B0502040204020203" pitchFamily="34" charset="0"/>
                          <a:cs typeface="Calibri" panose="020F0502020204030204" pitchFamily="34" charset="0"/>
                        </a:rPr>
                        <a:t>Shivaji Nagar</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831.50</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21849">
                <a:tc>
                  <a:txBody>
                    <a:bodyPr/>
                    <a:lstStyle/>
                    <a:p>
                      <a:pPr algn="l"/>
                      <a:r>
                        <a:rPr lang="en-US" sz="1100" b="1" dirty="0">
                          <a:latin typeface="Bahnschrift" panose="020B0502040204020203" pitchFamily="34" charset="0"/>
                          <a:cs typeface="Calibri" panose="020F0502020204030204" pitchFamily="34" charset="0"/>
                        </a:rPr>
                        <a:t>Indiranagar</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830.32</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21849">
                <a:tc>
                  <a:txBody>
                    <a:bodyPr/>
                    <a:lstStyle/>
                    <a:p>
                      <a:pPr algn="l"/>
                      <a:r>
                        <a:rPr lang="en-US" sz="1100" b="1" dirty="0">
                          <a:latin typeface="Bahnschrift" panose="020B0502040204020203" pitchFamily="34" charset="0"/>
                          <a:cs typeface="Calibri" panose="020F0502020204030204" pitchFamily="34" charset="0"/>
                        </a:rPr>
                        <a:t>Navrangpura</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828.47</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21849">
                <a:tc>
                  <a:txBody>
                    <a:bodyPr/>
                    <a:lstStyle/>
                    <a:p>
                      <a:pPr algn="l"/>
                      <a:r>
                        <a:rPr lang="en-US" sz="1100" b="1" dirty="0">
                          <a:latin typeface="Bahnschrift" panose="020B0502040204020203" pitchFamily="34" charset="0"/>
                          <a:cs typeface="Calibri" panose="020F0502020204030204" pitchFamily="34" charset="0"/>
                        </a:rPr>
                        <a:t>Chandni Chowk</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827.97</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bl>
          </a:graphicData>
        </a:graphic>
      </p:graphicFrame>
      <p:graphicFrame>
        <p:nvGraphicFramePr>
          <p:cNvPr id="14" name="Table 15">
            <a:extLst>
              <a:ext uri="{FF2B5EF4-FFF2-40B4-BE49-F238E27FC236}">
                <a16:creationId xmlns:a16="http://schemas.microsoft.com/office/drawing/2014/main" id="{0AB0B564-B03C-7BC5-1037-4E7C3065F4C9}"/>
              </a:ext>
            </a:extLst>
          </p:cNvPr>
          <p:cNvGraphicFramePr>
            <a:graphicFrameLocks noGrp="1"/>
          </p:cNvGraphicFramePr>
          <p:nvPr>
            <p:extLst>
              <p:ext uri="{D42A27DB-BD31-4B8C-83A1-F6EECF244321}">
                <p14:modId xmlns:p14="http://schemas.microsoft.com/office/powerpoint/2010/main" val="1762211505"/>
              </p:ext>
            </p:extLst>
          </p:nvPr>
        </p:nvGraphicFramePr>
        <p:xfrm>
          <a:off x="2065678" y="4702794"/>
          <a:ext cx="2250647" cy="1554480"/>
        </p:xfrm>
        <a:graphic>
          <a:graphicData uri="http://schemas.openxmlformats.org/drawingml/2006/table">
            <a:tbl>
              <a:tblPr firstRow="1" bandRow="1">
                <a:tableStyleId>{5C22544A-7EE6-4342-B048-85BDC9FD1C3A}</a:tableStyleId>
              </a:tblPr>
              <a:tblGrid>
                <a:gridCol w="1211792">
                  <a:extLst>
                    <a:ext uri="{9D8B030D-6E8A-4147-A177-3AD203B41FA5}">
                      <a16:colId xmlns:a16="http://schemas.microsoft.com/office/drawing/2014/main" val="793074582"/>
                    </a:ext>
                  </a:extLst>
                </a:gridCol>
                <a:gridCol w="1038855">
                  <a:extLst>
                    <a:ext uri="{9D8B030D-6E8A-4147-A177-3AD203B41FA5}">
                      <a16:colId xmlns:a16="http://schemas.microsoft.com/office/drawing/2014/main" val="4209751471"/>
                    </a:ext>
                  </a:extLst>
                </a:gridCol>
              </a:tblGrid>
              <a:tr h="259080">
                <a:tc>
                  <a:txBody>
                    <a:bodyPr/>
                    <a:lstStyle/>
                    <a:p>
                      <a:pPr algn="ctr"/>
                      <a:r>
                        <a:rPr lang="en-US" sz="1100" b="1" dirty="0">
                          <a:latin typeface="Bahnschrift" panose="020B0502040204020203" pitchFamily="34" charset="0"/>
                          <a:cs typeface="Calibri" panose="020F0502020204030204" pitchFamily="34" charset="0"/>
                        </a:rPr>
                        <a:t>Area</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Total Orders</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59080">
                <a:tc>
                  <a:txBody>
                    <a:bodyPr/>
                    <a:lstStyle/>
                    <a:p>
                      <a:pPr algn="l"/>
                      <a:r>
                        <a:rPr lang="en-US" sz="1100" b="1" dirty="0">
                          <a:latin typeface="Bahnschrift" panose="020B0502040204020203" pitchFamily="34" charset="0"/>
                          <a:cs typeface="Calibri" panose="020F0502020204030204" pitchFamily="34" charset="0"/>
                        </a:rPr>
                        <a:t>Mylapore</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327</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59080">
                <a:tc>
                  <a:txBody>
                    <a:bodyPr/>
                    <a:lstStyle/>
                    <a:p>
                      <a:pPr algn="l"/>
                      <a:r>
                        <a:rPr lang="en-US" sz="1100" b="1" dirty="0">
                          <a:latin typeface="Bahnschrift" panose="020B0502040204020203" pitchFamily="34" charset="0"/>
                          <a:cs typeface="Calibri" panose="020F0502020204030204" pitchFamily="34" charset="0"/>
                        </a:rPr>
                        <a:t>Indira Nagar</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326</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59080">
                <a:tc>
                  <a:txBody>
                    <a:bodyPr/>
                    <a:lstStyle/>
                    <a:p>
                      <a:pPr algn="l"/>
                      <a:r>
                        <a:rPr lang="en-US" sz="1100" b="1" dirty="0">
                          <a:latin typeface="Bahnschrift" panose="020B0502040204020203" pitchFamily="34" charset="0"/>
                          <a:cs typeface="Calibri" panose="020F0502020204030204" pitchFamily="34" charset="0"/>
                        </a:rPr>
                        <a:t>Hitech City</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323</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59080">
                <a:tc>
                  <a:txBody>
                    <a:bodyPr/>
                    <a:lstStyle/>
                    <a:p>
                      <a:pPr algn="l"/>
                      <a:r>
                        <a:rPr lang="en-US" sz="1100" b="1" dirty="0">
                          <a:latin typeface="Bahnschrift" panose="020B0502040204020203" pitchFamily="34" charset="0"/>
                          <a:cs typeface="Calibri" panose="020F0502020204030204" pitchFamily="34" charset="0"/>
                        </a:rPr>
                        <a:t>Saket</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321</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59080">
                <a:tc>
                  <a:txBody>
                    <a:bodyPr/>
                    <a:lstStyle/>
                    <a:p>
                      <a:pPr algn="l"/>
                      <a:r>
                        <a:rPr lang="en-US" sz="1100" b="1" dirty="0">
                          <a:latin typeface="Bahnschrift" panose="020B0502040204020203" pitchFamily="34" charset="0"/>
                          <a:cs typeface="Calibri" panose="020F0502020204030204" pitchFamily="34" charset="0"/>
                        </a:rPr>
                        <a:t>Jayanagar</a:t>
                      </a:r>
                      <a:endParaRPr lang="en-IN" sz="1100" b="1" dirty="0">
                        <a:latin typeface="Bahnschrift" panose="020B0502040204020203" pitchFamily="34" charset="0"/>
                        <a:cs typeface="Calibri" panose="020F0502020204030204" pitchFamily="34" charset="0"/>
                      </a:endParaRPr>
                    </a:p>
                  </a:txBody>
                  <a:tcPr/>
                </a:tc>
                <a:tc>
                  <a:txBody>
                    <a:bodyPr/>
                    <a:lstStyle/>
                    <a:p>
                      <a:pPr algn="ctr"/>
                      <a:r>
                        <a:rPr lang="en-US" sz="1100" b="1" dirty="0">
                          <a:latin typeface="Bahnschrift" panose="020B0502040204020203" pitchFamily="34" charset="0"/>
                          <a:cs typeface="Calibri" panose="020F0502020204030204" pitchFamily="34" charset="0"/>
                        </a:rPr>
                        <a:t>318</a:t>
                      </a:r>
                      <a:endParaRPr lang="en-IN" sz="11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bl>
          </a:graphicData>
        </a:graphic>
      </p:graphicFrame>
    </p:spTree>
    <p:extLst>
      <p:ext uri="{BB962C8B-B14F-4D97-AF65-F5344CB8AC3E}">
        <p14:creationId xmlns:p14="http://schemas.microsoft.com/office/powerpoint/2010/main" val="3522645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5012654"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Power BI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5374484" y="368967"/>
            <a:ext cx="124112" cy="97032"/>
          </a:xfrm>
          <a:prstGeom prst="rect">
            <a:avLst/>
          </a:prstGeom>
          <a:noFill/>
          <a:ln>
            <a:noFill/>
          </a:ln>
        </p:spPr>
      </p:pic>
      <p:sp>
        <p:nvSpPr>
          <p:cNvPr id="6" name="Google Shape;251;p23">
            <a:extLst>
              <a:ext uri="{FF2B5EF4-FFF2-40B4-BE49-F238E27FC236}">
                <a16:creationId xmlns:a16="http://schemas.microsoft.com/office/drawing/2014/main" id="{067E2196-8111-66FF-93E1-84533E4DC752}"/>
              </a:ext>
            </a:extLst>
          </p:cNvPr>
          <p:cNvSpPr/>
          <p:nvPr/>
        </p:nvSpPr>
        <p:spPr>
          <a:xfrm>
            <a:off x="682013" y="1132076"/>
            <a:ext cx="6126750" cy="1765869"/>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lang="en-IN" sz="1800">
              <a:solidFill>
                <a:schemeClr val="lt1"/>
              </a:solidFill>
              <a:latin typeface="Calibri"/>
              <a:ea typeface="Calibri"/>
              <a:cs typeface="Calibri"/>
              <a:sym typeface="Calibri"/>
            </a:endParaRPr>
          </a:p>
        </p:txBody>
      </p:sp>
      <p:sp>
        <p:nvSpPr>
          <p:cNvPr id="7" name="Google Shape;252;p23">
            <a:extLst>
              <a:ext uri="{FF2B5EF4-FFF2-40B4-BE49-F238E27FC236}">
                <a16:creationId xmlns:a16="http://schemas.microsoft.com/office/drawing/2014/main" id="{EE9BB6A6-B52D-1C6E-6BC1-B8414A836870}"/>
              </a:ext>
            </a:extLst>
          </p:cNvPr>
          <p:cNvSpPr/>
          <p:nvPr/>
        </p:nvSpPr>
        <p:spPr>
          <a:xfrm>
            <a:off x="3273184" y="840135"/>
            <a:ext cx="9444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7</a:t>
            </a:r>
            <a:endParaRPr sz="1800" b="1" dirty="0">
              <a:solidFill>
                <a:schemeClr val="tx1"/>
              </a:solidFill>
              <a:latin typeface="Calibri"/>
              <a:ea typeface="Calibri"/>
              <a:cs typeface="Calibri"/>
              <a:sym typeface="Calibri"/>
            </a:endParaRPr>
          </a:p>
        </p:txBody>
      </p:sp>
      <p:sp>
        <p:nvSpPr>
          <p:cNvPr id="10" name="Google Shape;268;p23">
            <a:extLst>
              <a:ext uri="{FF2B5EF4-FFF2-40B4-BE49-F238E27FC236}">
                <a16:creationId xmlns:a16="http://schemas.microsoft.com/office/drawing/2014/main" id="{916987A2-694E-76F7-0C31-C5F7557E0C30}"/>
              </a:ext>
            </a:extLst>
          </p:cNvPr>
          <p:cNvSpPr txBox="1">
            <a:spLocks/>
          </p:cNvSpPr>
          <p:nvPr/>
        </p:nvSpPr>
        <p:spPr>
          <a:xfrm>
            <a:off x="1704059" y="1472265"/>
            <a:ext cx="4082653"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Order Density by City using Heat Map</a:t>
            </a:r>
          </a:p>
        </p:txBody>
      </p:sp>
      <p:graphicFrame>
        <p:nvGraphicFramePr>
          <p:cNvPr id="15" name="Table 15">
            <a:extLst>
              <a:ext uri="{FF2B5EF4-FFF2-40B4-BE49-F238E27FC236}">
                <a16:creationId xmlns:a16="http://schemas.microsoft.com/office/drawing/2014/main" id="{E7A27AD5-A17E-A399-973F-0F8D3DA880B4}"/>
              </a:ext>
            </a:extLst>
          </p:cNvPr>
          <p:cNvGraphicFramePr>
            <a:graphicFrameLocks noGrp="1"/>
          </p:cNvGraphicFramePr>
          <p:nvPr>
            <p:extLst>
              <p:ext uri="{D42A27DB-BD31-4B8C-83A1-F6EECF244321}">
                <p14:modId xmlns:p14="http://schemas.microsoft.com/office/powerpoint/2010/main" val="1811902386"/>
              </p:ext>
            </p:extLst>
          </p:nvPr>
        </p:nvGraphicFramePr>
        <p:xfrm>
          <a:off x="963362" y="3172338"/>
          <a:ext cx="5564046" cy="3017520"/>
        </p:xfrm>
        <a:graphic>
          <a:graphicData uri="http://schemas.openxmlformats.org/drawingml/2006/table">
            <a:tbl>
              <a:tblPr firstRow="1" bandRow="1">
                <a:tableStyleId>{5C22544A-7EE6-4342-B048-85BDC9FD1C3A}</a:tableStyleId>
              </a:tblPr>
              <a:tblGrid>
                <a:gridCol w="991485">
                  <a:extLst>
                    <a:ext uri="{9D8B030D-6E8A-4147-A177-3AD203B41FA5}">
                      <a16:colId xmlns:a16="http://schemas.microsoft.com/office/drawing/2014/main" val="793074582"/>
                    </a:ext>
                  </a:extLst>
                </a:gridCol>
                <a:gridCol w="1157610">
                  <a:extLst>
                    <a:ext uri="{9D8B030D-6E8A-4147-A177-3AD203B41FA5}">
                      <a16:colId xmlns:a16="http://schemas.microsoft.com/office/drawing/2014/main" val="4209751471"/>
                    </a:ext>
                  </a:extLst>
                </a:gridCol>
                <a:gridCol w="1490423">
                  <a:extLst>
                    <a:ext uri="{9D8B030D-6E8A-4147-A177-3AD203B41FA5}">
                      <a16:colId xmlns:a16="http://schemas.microsoft.com/office/drawing/2014/main" val="1976346350"/>
                    </a:ext>
                  </a:extLst>
                </a:gridCol>
                <a:gridCol w="1924528">
                  <a:extLst>
                    <a:ext uri="{9D8B030D-6E8A-4147-A177-3AD203B41FA5}">
                      <a16:colId xmlns:a16="http://schemas.microsoft.com/office/drawing/2014/main" val="986689776"/>
                    </a:ext>
                  </a:extLst>
                </a:gridCol>
              </a:tblGrid>
              <a:tr h="248844">
                <a:tc>
                  <a:txBody>
                    <a:bodyPr/>
                    <a:lstStyle/>
                    <a:p>
                      <a:pPr algn="ctr"/>
                      <a:r>
                        <a:rPr lang="en-US" sz="1200" b="1" dirty="0">
                          <a:latin typeface="Bahnschrift" panose="020B0502040204020203" pitchFamily="34" charset="0"/>
                          <a:cs typeface="Calibri" panose="020F0502020204030204" pitchFamily="34" charset="0"/>
                        </a:rPr>
                        <a:t>City</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Total Orders</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Total Restaurants</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Orders Per Restaurant</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48844">
                <a:tc>
                  <a:txBody>
                    <a:bodyPr/>
                    <a:lstStyle/>
                    <a:p>
                      <a:pPr algn="l"/>
                      <a:r>
                        <a:rPr lang="en-US" sz="1200" b="1" dirty="0">
                          <a:latin typeface="Bahnschrift" panose="020B0502040204020203" pitchFamily="34" charset="0"/>
                          <a:cs typeface="Calibri" panose="020F0502020204030204" pitchFamily="34" charset="0"/>
                        </a:rPr>
                        <a:t>Bangalore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1531</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1531</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279741158"/>
                  </a:ext>
                </a:extLst>
              </a:tr>
              <a:tr h="248844">
                <a:tc>
                  <a:txBody>
                    <a:bodyPr/>
                    <a:lstStyle/>
                    <a:p>
                      <a:pPr algn="l"/>
                      <a:r>
                        <a:rPr lang="en-US" sz="1200" b="1" dirty="0">
                          <a:latin typeface="Bahnschrift" panose="020B0502040204020203" pitchFamily="34" charset="0"/>
                          <a:cs typeface="Calibri" panose="020F0502020204030204" pitchFamily="34" charset="0"/>
                        </a:rPr>
                        <a:t>Chennai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1524</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1524</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990457270"/>
                  </a:ext>
                </a:extLst>
              </a:tr>
              <a:tr h="248844">
                <a:tc>
                  <a:txBody>
                    <a:bodyPr/>
                    <a:lstStyle/>
                    <a:p>
                      <a:pPr algn="l"/>
                      <a:r>
                        <a:rPr lang="en-US" sz="1200" b="1" dirty="0">
                          <a:latin typeface="Bahnschrift" panose="020B0502040204020203" pitchFamily="34" charset="0"/>
                          <a:cs typeface="Calibri" panose="020F0502020204030204" pitchFamily="34" charset="0"/>
                        </a:rPr>
                        <a:t>Hyderabad</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1517</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1517</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277347760"/>
                  </a:ext>
                </a:extLst>
              </a:tr>
              <a:tr h="248844">
                <a:tc>
                  <a:txBody>
                    <a:bodyPr/>
                    <a:lstStyle/>
                    <a:p>
                      <a:pPr algn="l"/>
                      <a:r>
                        <a:rPr lang="en-US" sz="1200" b="1" dirty="0">
                          <a:latin typeface="Bahnschrift" panose="020B0502040204020203" pitchFamily="34" charset="0"/>
                          <a:cs typeface="Calibri" panose="020F0502020204030204" pitchFamily="34" charset="0"/>
                        </a:rPr>
                        <a:t>Mumbai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1506</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1506</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967661206"/>
                  </a:ext>
                </a:extLst>
              </a:tr>
              <a:tr h="248844">
                <a:tc>
                  <a:txBody>
                    <a:bodyPr/>
                    <a:lstStyle/>
                    <a:p>
                      <a:pPr algn="l"/>
                      <a:r>
                        <a:rPr lang="en-US" sz="1200" b="1" dirty="0">
                          <a:latin typeface="Bahnschrift" panose="020B0502040204020203" pitchFamily="34" charset="0"/>
                          <a:cs typeface="Calibri" panose="020F0502020204030204" pitchFamily="34" charset="0"/>
                        </a:rPr>
                        <a:t>Kolkata</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1502</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1502</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079365948"/>
                  </a:ext>
                </a:extLst>
              </a:tr>
              <a:tr h="248844">
                <a:tc>
                  <a:txBody>
                    <a:bodyPr/>
                    <a:lstStyle/>
                    <a:p>
                      <a:pPr algn="l"/>
                      <a:r>
                        <a:rPr lang="en-US" sz="1200" b="1" dirty="0">
                          <a:latin typeface="Bahnschrift" panose="020B0502040204020203" pitchFamily="34" charset="0"/>
                          <a:cs typeface="Calibri" panose="020F0502020204030204" pitchFamily="34" charset="0"/>
                        </a:rPr>
                        <a:t>Pune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1494</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1494</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48844">
                <a:tc>
                  <a:txBody>
                    <a:bodyPr/>
                    <a:lstStyle/>
                    <a:p>
                      <a:pPr algn="l"/>
                      <a:r>
                        <a:rPr lang="en-US" sz="1200" b="1" dirty="0">
                          <a:latin typeface="Bahnschrift" panose="020B0502040204020203" pitchFamily="34" charset="0"/>
                          <a:cs typeface="Calibri" panose="020F0502020204030204" pitchFamily="34" charset="0"/>
                        </a:rPr>
                        <a:t>Delhi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1486</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1486</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48844">
                <a:tc>
                  <a:txBody>
                    <a:bodyPr/>
                    <a:lstStyle/>
                    <a:p>
                      <a:pPr algn="l"/>
                      <a:r>
                        <a:rPr lang="en-US" sz="1200" b="1" dirty="0">
                          <a:latin typeface="Bahnschrift" panose="020B0502040204020203" pitchFamily="34" charset="0"/>
                          <a:cs typeface="Calibri" panose="020F0502020204030204" pitchFamily="34" charset="0"/>
                        </a:rPr>
                        <a:t>Ahmedabad</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1482</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1482</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48844">
                <a:tc>
                  <a:txBody>
                    <a:bodyPr/>
                    <a:lstStyle/>
                    <a:p>
                      <a:pPr algn="l"/>
                      <a:r>
                        <a:rPr lang="en-US" sz="1200" b="1" dirty="0">
                          <a:latin typeface="Bahnschrift" panose="020B0502040204020203" pitchFamily="34" charset="0"/>
                          <a:cs typeface="Calibri" panose="020F0502020204030204" pitchFamily="34" charset="0"/>
                        </a:rPr>
                        <a:t>Jaipur</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1479</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1479</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48844">
                <a:tc>
                  <a:txBody>
                    <a:bodyPr/>
                    <a:lstStyle/>
                    <a:p>
                      <a:pPr algn="l"/>
                      <a:r>
                        <a:rPr lang="en-US" sz="1200" b="1" dirty="0">
                          <a:latin typeface="Bahnschrift" panose="020B0502040204020203" pitchFamily="34" charset="0"/>
                          <a:cs typeface="Calibri" panose="020F0502020204030204" pitchFamily="34" charset="0"/>
                        </a:rPr>
                        <a:t>Lucknow</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1479</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1479</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bl>
          </a:graphicData>
        </a:graphic>
      </p:graphicFrame>
      <p:pic>
        <p:nvPicPr>
          <p:cNvPr id="11" name="Picture 10">
            <a:extLst>
              <a:ext uri="{FF2B5EF4-FFF2-40B4-BE49-F238E27FC236}">
                <a16:creationId xmlns:a16="http://schemas.microsoft.com/office/drawing/2014/main" id="{00D6BC44-4B73-D70C-80C4-73C89D84F6D9}"/>
              </a:ext>
            </a:extLst>
          </p:cNvPr>
          <p:cNvPicPr>
            <a:picLocks noChangeAspect="1"/>
          </p:cNvPicPr>
          <p:nvPr/>
        </p:nvPicPr>
        <p:blipFill>
          <a:blip r:embed="rId4"/>
          <a:stretch>
            <a:fillRect/>
          </a:stretch>
        </p:blipFill>
        <p:spPr>
          <a:xfrm>
            <a:off x="7254522" y="1424017"/>
            <a:ext cx="4604544" cy="4199579"/>
          </a:xfrm>
          <a:prstGeom prst="rect">
            <a:avLst/>
          </a:prstGeom>
        </p:spPr>
      </p:pic>
      <p:sp>
        <p:nvSpPr>
          <p:cNvPr id="13" name="Google Shape;254;p23">
            <a:extLst>
              <a:ext uri="{FF2B5EF4-FFF2-40B4-BE49-F238E27FC236}">
                <a16:creationId xmlns:a16="http://schemas.microsoft.com/office/drawing/2014/main" id="{D06AEADD-4057-0371-6CA0-262F54C8F255}"/>
              </a:ext>
            </a:extLst>
          </p:cNvPr>
          <p:cNvSpPr txBox="1"/>
          <p:nvPr/>
        </p:nvSpPr>
        <p:spPr>
          <a:xfrm>
            <a:off x="682013" y="1800384"/>
            <a:ext cx="6126749" cy="1083333"/>
          </a:xfrm>
          <a:prstGeom prst="rect">
            <a:avLst/>
          </a:prstGeom>
          <a:noFill/>
          <a:ln>
            <a:noFill/>
          </a:ln>
        </p:spPr>
        <p:txBody>
          <a:bodyPr spcFirstLastPara="1" wrap="square" lIns="91425" tIns="45700" rIns="91425" bIns="45700" anchor="t" anchorCtr="0">
            <a:spAutoFit/>
          </a:bodyPr>
          <a:lstStyle/>
          <a:p>
            <a:pPr marL="0" marR="0" lvl="0" indent="0" algn="just" rtl="0">
              <a:lnSpc>
                <a:spcPct val="115000"/>
              </a:lnSpc>
              <a:spcBef>
                <a:spcPts val="0"/>
              </a:spcBef>
              <a:spcAft>
                <a:spcPts val="0"/>
              </a:spcAft>
              <a:buNone/>
            </a:pPr>
            <a:r>
              <a:rPr lang="en-US" b="1" i="0" dirty="0">
                <a:solidFill>
                  <a:schemeClr val="lt1"/>
                </a:solidFill>
                <a:latin typeface="Calibri"/>
                <a:ea typeface="Calibri"/>
                <a:cs typeface="Calibri"/>
                <a:sym typeface="Calibri"/>
              </a:rPr>
              <a:t>Bangalore city has the highest number of restaurants of 1531 where as Jaipur and Lucknow cities has the lowest number of restaurants of 1479 each respectively. Each </a:t>
            </a:r>
            <a:r>
              <a:rPr lang="en-US" b="1" dirty="0">
                <a:solidFill>
                  <a:schemeClr val="lt1"/>
                </a:solidFill>
                <a:latin typeface="Calibri"/>
                <a:cs typeface="Calibri"/>
                <a:sym typeface="Calibri"/>
              </a:rPr>
              <a:t>restaurants </a:t>
            </a:r>
            <a:r>
              <a:rPr lang="en-US" b="1" dirty="0">
                <a:solidFill>
                  <a:schemeClr val="lt1"/>
                </a:solidFill>
                <a:latin typeface="Calibri"/>
                <a:cs typeface="Calibri"/>
              </a:rPr>
              <a:t>receives exactly one order, indicating perfect balance between supply and demand.</a:t>
            </a:r>
            <a:endParaRPr b="1" dirty="0">
              <a:solidFill>
                <a:schemeClr val="lt1"/>
              </a:solidFill>
              <a:latin typeface="Calibri"/>
              <a:cs typeface="Calibri"/>
              <a:sym typeface="Calibri"/>
            </a:endParaRPr>
          </a:p>
        </p:txBody>
      </p:sp>
    </p:spTree>
    <p:extLst>
      <p:ext uri="{BB962C8B-B14F-4D97-AF65-F5344CB8AC3E}">
        <p14:creationId xmlns:p14="http://schemas.microsoft.com/office/powerpoint/2010/main" val="41660312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5012654"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Power BI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5374484" y="368967"/>
            <a:ext cx="124112" cy="97032"/>
          </a:xfrm>
          <a:prstGeom prst="rect">
            <a:avLst/>
          </a:prstGeom>
          <a:noFill/>
          <a:ln>
            <a:noFill/>
          </a:ln>
        </p:spPr>
      </p:pic>
      <p:sp>
        <p:nvSpPr>
          <p:cNvPr id="6" name="Google Shape;251;p23">
            <a:extLst>
              <a:ext uri="{FF2B5EF4-FFF2-40B4-BE49-F238E27FC236}">
                <a16:creationId xmlns:a16="http://schemas.microsoft.com/office/drawing/2014/main" id="{067E2196-8111-66FF-93E1-84533E4DC752}"/>
              </a:ext>
            </a:extLst>
          </p:cNvPr>
          <p:cNvSpPr/>
          <p:nvPr/>
        </p:nvSpPr>
        <p:spPr>
          <a:xfrm>
            <a:off x="682014" y="1132075"/>
            <a:ext cx="5413986" cy="4987371"/>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252;p23">
            <a:extLst>
              <a:ext uri="{FF2B5EF4-FFF2-40B4-BE49-F238E27FC236}">
                <a16:creationId xmlns:a16="http://schemas.microsoft.com/office/drawing/2014/main" id="{EE9BB6A6-B52D-1C6E-6BC1-B8414A836870}"/>
              </a:ext>
            </a:extLst>
          </p:cNvPr>
          <p:cNvSpPr/>
          <p:nvPr/>
        </p:nvSpPr>
        <p:spPr>
          <a:xfrm>
            <a:off x="2851155" y="844898"/>
            <a:ext cx="9444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8</a:t>
            </a:r>
            <a:endParaRPr sz="1800" b="1" dirty="0">
              <a:solidFill>
                <a:schemeClr val="tx1"/>
              </a:solidFill>
              <a:latin typeface="Calibri"/>
              <a:ea typeface="Calibri"/>
              <a:cs typeface="Calibri"/>
              <a:sym typeface="Calibri"/>
            </a:endParaRPr>
          </a:p>
        </p:txBody>
      </p:sp>
      <p:sp>
        <p:nvSpPr>
          <p:cNvPr id="9" name="Google Shape;254;p23">
            <a:extLst>
              <a:ext uri="{FF2B5EF4-FFF2-40B4-BE49-F238E27FC236}">
                <a16:creationId xmlns:a16="http://schemas.microsoft.com/office/drawing/2014/main" id="{D05F19A6-C1BF-1D9F-5011-6103C51F4F1B}"/>
              </a:ext>
            </a:extLst>
          </p:cNvPr>
          <p:cNvSpPr txBox="1"/>
          <p:nvPr/>
        </p:nvSpPr>
        <p:spPr>
          <a:xfrm>
            <a:off x="804626" y="1910794"/>
            <a:ext cx="5168755" cy="4056455"/>
          </a:xfrm>
          <a:prstGeom prst="rect">
            <a:avLst/>
          </a:prstGeom>
          <a:noFill/>
          <a:ln>
            <a:noFill/>
          </a:ln>
        </p:spPr>
        <p:txBody>
          <a:bodyPr spcFirstLastPara="1" wrap="square" lIns="91425" tIns="45700" rIns="91425" bIns="45700" anchor="t" anchorCtr="0">
            <a:spAutoFit/>
          </a:bodyPr>
          <a:lstStyle/>
          <a:p>
            <a:pPr marR="0" lvl="0" algn="just" rtl="0">
              <a:lnSpc>
                <a:spcPct val="115000"/>
              </a:lnSpc>
              <a:spcBef>
                <a:spcPts val="0"/>
              </a:spcBef>
              <a:spcAft>
                <a:spcPts val="0"/>
              </a:spcAft>
            </a:pPr>
            <a:r>
              <a:rPr lang="en-US" b="1" dirty="0">
                <a:solidFill>
                  <a:schemeClr val="lt1"/>
                </a:solidFill>
                <a:latin typeface="Calibri"/>
                <a:ea typeface="Calibri"/>
                <a:cs typeface="Calibri"/>
                <a:sym typeface="Calibri"/>
              </a:rPr>
              <a:t>Using DAX Measure, the below-mentioned calculations have been done.</a:t>
            </a:r>
          </a:p>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The average order value has been calculated by dividing the total revenue with the total orders which is found to be 795.98.</a:t>
            </a:r>
          </a:p>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The Previous Period Revenue has been calculated to compare the current period revenue with previous period revenue.</a:t>
            </a:r>
          </a:p>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The revenue growth % has been calculated to find the % increase or decrease in revenue.</a:t>
            </a:r>
          </a:p>
          <a:p>
            <a:pPr marL="285750" marR="0" lvl="0" indent="-285750" algn="just" rtl="0">
              <a:lnSpc>
                <a:spcPct val="115000"/>
              </a:lnSpc>
              <a:spcBef>
                <a:spcPts val="0"/>
              </a:spcBef>
              <a:spcAft>
                <a:spcPts val="0"/>
              </a:spcAft>
              <a:buFont typeface="Wingdings" panose="05000000000000000000" pitchFamily="2" charset="2"/>
              <a:buChar char="v"/>
            </a:pPr>
            <a:endParaRPr lang="en-US" b="1" dirty="0">
              <a:solidFill>
                <a:schemeClr val="lt1"/>
              </a:solidFill>
              <a:latin typeface="Calibri"/>
              <a:ea typeface="Calibri"/>
              <a:cs typeface="Calibri"/>
              <a:sym typeface="Calibri"/>
            </a:endParaRPr>
          </a:p>
          <a:p>
            <a:pPr marR="0" lvl="0" algn="just" rtl="0">
              <a:lnSpc>
                <a:spcPct val="115000"/>
              </a:lnSpc>
              <a:spcBef>
                <a:spcPts val="0"/>
              </a:spcBef>
              <a:spcAft>
                <a:spcPts val="0"/>
              </a:spcAft>
            </a:pPr>
            <a:r>
              <a:rPr lang="en-US" b="1" dirty="0">
                <a:solidFill>
                  <a:schemeClr val="lt1"/>
                </a:solidFill>
                <a:latin typeface="Calibri"/>
                <a:ea typeface="Calibri"/>
                <a:cs typeface="Calibri"/>
                <a:sym typeface="Calibri"/>
              </a:rPr>
              <a:t>Output:</a:t>
            </a:r>
          </a:p>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The card visualization has been used to highlight the total revenue, average order value and revenue growth % with colors indicating green for positive and red for negative.</a:t>
            </a:r>
          </a:p>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The KPI visualization has been used to display the revenue trend comparison to show the revenue progress with color indication. This trend indicator results in negative.</a:t>
            </a:r>
          </a:p>
        </p:txBody>
      </p:sp>
      <p:sp>
        <p:nvSpPr>
          <p:cNvPr id="10" name="Google Shape;268;p23">
            <a:extLst>
              <a:ext uri="{FF2B5EF4-FFF2-40B4-BE49-F238E27FC236}">
                <a16:creationId xmlns:a16="http://schemas.microsoft.com/office/drawing/2014/main" id="{916987A2-694E-76F7-0C31-C5F7557E0C30}"/>
              </a:ext>
            </a:extLst>
          </p:cNvPr>
          <p:cNvSpPr txBox="1">
            <a:spLocks/>
          </p:cNvSpPr>
          <p:nvPr/>
        </p:nvSpPr>
        <p:spPr>
          <a:xfrm>
            <a:off x="682009" y="1512841"/>
            <a:ext cx="5413991"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KPI Cards – Total Revenue &amp; Average Order Value</a:t>
            </a:r>
          </a:p>
        </p:txBody>
      </p:sp>
      <p:pic>
        <p:nvPicPr>
          <p:cNvPr id="8" name="Picture 7">
            <a:extLst>
              <a:ext uri="{FF2B5EF4-FFF2-40B4-BE49-F238E27FC236}">
                <a16:creationId xmlns:a16="http://schemas.microsoft.com/office/drawing/2014/main" id="{0DF8FE64-6F01-8E4F-19F1-EF22016B313F}"/>
              </a:ext>
            </a:extLst>
          </p:cNvPr>
          <p:cNvPicPr>
            <a:picLocks noChangeAspect="1"/>
          </p:cNvPicPr>
          <p:nvPr/>
        </p:nvPicPr>
        <p:blipFill>
          <a:blip r:embed="rId4"/>
          <a:stretch>
            <a:fillRect/>
          </a:stretch>
        </p:blipFill>
        <p:spPr>
          <a:xfrm>
            <a:off x="6470029" y="1266092"/>
            <a:ext cx="5413991" cy="4593369"/>
          </a:xfrm>
          <a:prstGeom prst="rect">
            <a:avLst/>
          </a:prstGeom>
        </p:spPr>
      </p:pic>
    </p:spTree>
    <p:extLst>
      <p:ext uri="{BB962C8B-B14F-4D97-AF65-F5344CB8AC3E}">
        <p14:creationId xmlns:p14="http://schemas.microsoft.com/office/powerpoint/2010/main" val="8725090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5012654"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Power BI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5374484" y="368967"/>
            <a:ext cx="124112" cy="97032"/>
          </a:xfrm>
          <a:prstGeom prst="rect">
            <a:avLst/>
          </a:prstGeom>
          <a:noFill/>
          <a:ln>
            <a:noFill/>
          </a:ln>
        </p:spPr>
      </p:pic>
      <p:sp>
        <p:nvSpPr>
          <p:cNvPr id="6" name="Google Shape;251;p23">
            <a:extLst>
              <a:ext uri="{FF2B5EF4-FFF2-40B4-BE49-F238E27FC236}">
                <a16:creationId xmlns:a16="http://schemas.microsoft.com/office/drawing/2014/main" id="{067E2196-8111-66FF-93E1-84533E4DC752}"/>
              </a:ext>
            </a:extLst>
          </p:cNvPr>
          <p:cNvSpPr/>
          <p:nvPr/>
        </p:nvSpPr>
        <p:spPr>
          <a:xfrm>
            <a:off x="559597" y="1333765"/>
            <a:ext cx="5564041" cy="4265177"/>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252;p23">
            <a:extLst>
              <a:ext uri="{FF2B5EF4-FFF2-40B4-BE49-F238E27FC236}">
                <a16:creationId xmlns:a16="http://schemas.microsoft.com/office/drawing/2014/main" id="{EE9BB6A6-B52D-1C6E-6BC1-B8414A836870}"/>
              </a:ext>
            </a:extLst>
          </p:cNvPr>
          <p:cNvSpPr/>
          <p:nvPr/>
        </p:nvSpPr>
        <p:spPr>
          <a:xfrm>
            <a:off x="2728739" y="1046589"/>
            <a:ext cx="9444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9</a:t>
            </a:r>
            <a:endParaRPr sz="1800" b="1" dirty="0">
              <a:solidFill>
                <a:schemeClr val="tx1"/>
              </a:solidFill>
              <a:latin typeface="Calibri"/>
              <a:ea typeface="Calibri"/>
              <a:cs typeface="Calibri"/>
              <a:sym typeface="Calibri"/>
            </a:endParaRPr>
          </a:p>
        </p:txBody>
      </p:sp>
      <p:sp>
        <p:nvSpPr>
          <p:cNvPr id="9" name="Google Shape;254;p23">
            <a:extLst>
              <a:ext uri="{FF2B5EF4-FFF2-40B4-BE49-F238E27FC236}">
                <a16:creationId xmlns:a16="http://schemas.microsoft.com/office/drawing/2014/main" id="{D05F19A6-C1BF-1D9F-5011-6103C51F4F1B}"/>
              </a:ext>
            </a:extLst>
          </p:cNvPr>
          <p:cNvSpPr txBox="1"/>
          <p:nvPr/>
        </p:nvSpPr>
        <p:spPr>
          <a:xfrm>
            <a:off x="559597" y="2028424"/>
            <a:ext cx="5564041" cy="3560934"/>
          </a:xfrm>
          <a:prstGeom prst="rect">
            <a:avLst/>
          </a:prstGeom>
          <a:noFill/>
          <a:ln>
            <a:noFill/>
          </a:ln>
        </p:spPr>
        <p:txBody>
          <a:bodyPr spcFirstLastPara="1" wrap="square" lIns="91425" tIns="45700" rIns="91425" bIns="45700" anchor="t" anchorCtr="0">
            <a:spAutoFit/>
          </a:bodyPr>
          <a:lstStyle/>
          <a:p>
            <a:pPr marL="0" marR="0" lvl="0" indent="0" rtl="0">
              <a:lnSpc>
                <a:spcPct val="115000"/>
              </a:lnSpc>
              <a:spcBef>
                <a:spcPts val="0"/>
              </a:spcBef>
              <a:spcAft>
                <a:spcPts val="0"/>
              </a:spcAft>
              <a:buNone/>
            </a:pPr>
            <a:r>
              <a:rPr lang="en-US" b="1" i="0" dirty="0">
                <a:solidFill>
                  <a:schemeClr val="bg1"/>
                </a:solidFill>
                <a:latin typeface="Calibri"/>
                <a:ea typeface="Calibri"/>
                <a:cs typeface="Calibri"/>
                <a:sym typeface="Calibri"/>
              </a:rPr>
              <a:t>The restaurant-wise summary of sales, avg. order value and total orders have been displayed by highlighting the best and worst-performing restaurants. </a:t>
            </a:r>
            <a:r>
              <a:rPr lang="en-US" b="1" dirty="0">
                <a:solidFill>
                  <a:schemeClr val="bg1"/>
                </a:solidFill>
                <a:latin typeface="Calibri"/>
                <a:ea typeface="Calibri"/>
                <a:cs typeface="Calibri"/>
                <a:sym typeface="Calibri"/>
              </a:rPr>
              <a:t>The difference in color formatting in all columns are explained below.</a:t>
            </a:r>
            <a:br>
              <a:rPr lang="en-US" b="1" dirty="0">
                <a:solidFill>
                  <a:schemeClr val="bg1"/>
                </a:solidFill>
                <a:latin typeface="Calibri"/>
                <a:ea typeface="Calibri"/>
                <a:cs typeface="Calibri"/>
                <a:sym typeface="Calibri"/>
              </a:rPr>
            </a:br>
            <a:endParaRPr lang="en-US" b="1" i="0" dirty="0">
              <a:solidFill>
                <a:schemeClr val="bg1"/>
              </a:solidFill>
              <a:latin typeface="Calibri"/>
              <a:ea typeface="Calibri"/>
              <a:cs typeface="Calibri"/>
              <a:sym typeface="Calibri"/>
            </a:endParaRPr>
          </a:p>
          <a:p>
            <a:pPr marL="285750" marR="0" lvl="0" indent="-285750" rtl="0">
              <a:lnSpc>
                <a:spcPct val="115000"/>
              </a:lnSpc>
              <a:spcBef>
                <a:spcPts val="0"/>
              </a:spcBef>
              <a:spcAft>
                <a:spcPts val="0"/>
              </a:spcAft>
              <a:buFont typeface="Wingdings" panose="05000000000000000000" pitchFamily="2" charset="2"/>
              <a:buChar char="v"/>
            </a:pPr>
            <a:r>
              <a:rPr lang="en-US" b="1" dirty="0">
                <a:solidFill>
                  <a:schemeClr val="bg1"/>
                </a:solidFill>
                <a:latin typeface="Calibri"/>
                <a:ea typeface="Calibri"/>
                <a:cs typeface="Calibri"/>
                <a:sym typeface="Calibri"/>
              </a:rPr>
              <a:t>The green color formatting is the best-performing restaurant.</a:t>
            </a:r>
          </a:p>
          <a:p>
            <a:pPr marL="285750" marR="0" lvl="0" indent="-285750" rtl="0">
              <a:lnSpc>
                <a:spcPct val="115000"/>
              </a:lnSpc>
              <a:spcBef>
                <a:spcPts val="0"/>
              </a:spcBef>
              <a:spcAft>
                <a:spcPts val="0"/>
              </a:spcAft>
              <a:buFont typeface="Wingdings" panose="05000000000000000000" pitchFamily="2" charset="2"/>
              <a:buChar char="v"/>
            </a:pPr>
            <a:r>
              <a:rPr lang="en-US" b="1" dirty="0">
                <a:solidFill>
                  <a:schemeClr val="bg1"/>
                </a:solidFill>
                <a:latin typeface="Calibri"/>
                <a:ea typeface="Calibri"/>
                <a:cs typeface="Calibri"/>
                <a:sym typeface="Calibri"/>
              </a:rPr>
              <a:t>The yellow color formatting is the mid-performing restaurant.</a:t>
            </a:r>
          </a:p>
          <a:p>
            <a:pPr marL="285750" marR="0" lvl="0" indent="-285750" rtl="0">
              <a:lnSpc>
                <a:spcPct val="115000"/>
              </a:lnSpc>
              <a:spcBef>
                <a:spcPts val="0"/>
              </a:spcBef>
              <a:spcAft>
                <a:spcPts val="0"/>
              </a:spcAft>
              <a:buFont typeface="Wingdings" panose="05000000000000000000" pitchFamily="2" charset="2"/>
              <a:buChar char="v"/>
            </a:pPr>
            <a:r>
              <a:rPr lang="en-US" b="1" dirty="0">
                <a:solidFill>
                  <a:schemeClr val="bg1"/>
                </a:solidFill>
                <a:latin typeface="Calibri"/>
                <a:ea typeface="Calibri"/>
                <a:cs typeface="Calibri"/>
                <a:sym typeface="Calibri"/>
              </a:rPr>
              <a:t>The red color formatting is the worst-performing restaurant.</a:t>
            </a:r>
          </a:p>
          <a:p>
            <a:pPr marR="0" lvl="0" algn="just" rtl="0">
              <a:lnSpc>
                <a:spcPct val="115000"/>
              </a:lnSpc>
              <a:spcBef>
                <a:spcPts val="0"/>
              </a:spcBef>
              <a:spcAft>
                <a:spcPts val="0"/>
              </a:spcAft>
            </a:pPr>
            <a:endParaRPr lang="en-US" b="1" dirty="0">
              <a:solidFill>
                <a:schemeClr val="bg1"/>
              </a:solidFill>
              <a:latin typeface="Calibri"/>
              <a:ea typeface="Calibri"/>
              <a:cs typeface="Calibri"/>
              <a:sym typeface="Calibri"/>
            </a:endParaRPr>
          </a:p>
          <a:p>
            <a:pPr marR="0" lvl="0" rtl="0">
              <a:lnSpc>
                <a:spcPct val="115000"/>
              </a:lnSpc>
              <a:spcBef>
                <a:spcPts val="0"/>
              </a:spcBef>
              <a:spcAft>
                <a:spcPts val="0"/>
              </a:spcAft>
            </a:pPr>
            <a:r>
              <a:rPr lang="en-US" b="1" dirty="0">
                <a:solidFill>
                  <a:schemeClr val="bg1"/>
                </a:solidFill>
                <a:latin typeface="Calibri"/>
                <a:ea typeface="Calibri"/>
                <a:cs typeface="Calibri"/>
                <a:sym typeface="Calibri"/>
              </a:rPr>
              <a:t>This has been categorized by comparing with in the available restaurants.</a:t>
            </a:r>
          </a:p>
          <a:p>
            <a:pPr marR="0" lvl="0" rtl="0">
              <a:lnSpc>
                <a:spcPct val="115000"/>
              </a:lnSpc>
              <a:spcBef>
                <a:spcPts val="0"/>
              </a:spcBef>
              <a:spcAft>
                <a:spcPts val="0"/>
              </a:spcAft>
            </a:pPr>
            <a:endParaRPr lang="en-US" b="1" dirty="0">
              <a:solidFill>
                <a:schemeClr val="bg1"/>
              </a:solidFill>
              <a:latin typeface="Calibri"/>
              <a:ea typeface="Calibri"/>
              <a:cs typeface="Calibri"/>
              <a:sym typeface="Calibri"/>
            </a:endParaRPr>
          </a:p>
          <a:p>
            <a:pPr marR="0" lvl="0" rtl="0">
              <a:lnSpc>
                <a:spcPct val="115000"/>
              </a:lnSpc>
              <a:spcBef>
                <a:spcPts val="0"/>
              </a:spcBef>
              <a:spcAft>
                <a:spcPts val="0"/>
              </a:spcAft>
            </a:pPr>
            <a:r>
              <a:rPr lang="en-US" b="1" dirty="0">
                <a:solidFill>
                  <a:schemeClr val="bg1"/>
                </a:solidFill>
                <a:latin typeface="Calibri"/>
                <a:ea typeface="Calibri"/>
                <a:cs typeface="Calibri"/>
                <a:sym typeface="Calibri"/>
              </a:rPr>
              <a:t>The filtering through city, area and price range have been enabled in the dashboard.</a:t>
            </a:r>
            <a:endParaRPr b="1" dirty="0">
              <a:solidFill>
                <a:schemeClr val="bg1"/>
              </a:solidFill>
              <a:latin typeface="Calibri"/>
              <a:ea typeface="Calibri"/>
              <a:cs typeface="Calibri"/>
              <a:sym typeface="Calibri"/>
            </a:endParaRPr>
          </a:p>
        </p:txBody>
      </p:sp>
      <p:sp>
        <p:nvSpPr>
          <p:cNvPr id="10" name="Google Shape;268;p23">
            <a:extLst>
              <a:ext uri="{FF2B5EF4-FFF2-40B4-BE49-F238E27FC236}">
                <a16:creationId xmlns:a16="http://schemas.microsoft.com/office/drawing/2014/main" id="{916987A2-694E-76F7-0C31-C5F7557E0C30}"/>
              </a:ext>
            </a:extLst>
          </p:cNvPr>
          <p:cNvSpPr txBox="1">
            <a:spLocks/>
          </p:cNvSpPr>
          <p:nvPr/>
        </p:nvSpPr>
        <p:spPr>
          <a:xfrm>
            <a:off x="687598" y="1714532"/>
            <a:ext cx="5024886"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Restaurant-Wise Sales Summary in a Table</a:t>
            </a:r>
          </a:p>
        </p:txBody>
      </p:sp>
      <p:pic>
        <p:nvPicPr>
          <p:cNvPr id="11" name="Picture 10">
            <a:extLst>
              <a:ext uri="{FF2B5EF4-FFF2-40B4-BE49-F238E27FC236}">
                <a16:creationId xmlns:a16="http://schemas.microsoft.com/office/drawing/2014/main" id="{F371EBDC-FBF8-B649-4E2F-552644B93769}"/>
              </a:ext>
            </a:extLst>
          </p:cNvPr>
          <p:cNvPicPr>
            <a:picLocks noChangeAspect="1"/>
          </p:cNvPicPr>
          <p:nvPr/>
        </p:nvPicPr>
        <p:blipFill>
          <a:blip r:embed="rId4"/>
          <a:stretch>
            <a:fillRect/>
          </a:stretch>
        </p:blipFill>
        <p:spPr>
          <a:xfrm>
            <a:off x="6611816" y="1135965"/>
            <a:ext cx="5233182" cy="4673991"/>
          </a:xfrm>
          <a:prstGeom prst="rect">
            <a:avLst/>
          </a:prstGeom>
        </p:spPr>
      </p:pic>
    </p:spTree>
    <p:extLst>
      <p:ext uri="{BB962C8B-B14F-4D97-AF65-F5344CB8AC3E}">
        <p14:creationId xmlns:p14="http://schemas.microsoft.com/office/powerpoint/2010/main" val="28755391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oogle Shape;237;p23">
            <a:extLst>
              <a:ext uri="{FF2B5EF4-FFF2-40B4-BE49-F238E27FC236}">
                <a16:creationId xmlns:a16="http://schemas.microsoft.com/office/drawing/2014/main" id="{26F3534B-7F1B-01DB-BBB1-82F3D0D3FC34}"/>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8" name="Google Shape;267;p23">
            <a:extLst>
              <a:ext uri="{FF2B5EF4-FFF2-40B4-BE49-F238E27FC236}">
                <a16:creationId xmlns:a16="http://schemas.microsoft.com/office/drawing/2014/main" id="{652A6D56-E666-29F3-68C6-3CBE1458C81F}"/>
              </a:ext>
            </a:extLst>
          </p:cNvPr>
          <p:cNvSpPr txBox="1">
            <a:spLocks noGrp="1"/>
          </p:cNvSpPr>
          <p:nvPr>
            <p:ph type="title"/>
          </p:nvPr>
        </p:nvSpPr>
        <p:spPr>
          <a:xfrm>
            <a:off x="493485" y="264705"/>
            <a:ext cx="3614281"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Busines</a:t>
            </a:r>
            <a:r>
              <a:rPr lang="en-US" sz="3000" dirty="0"/>
              <a:t>s Insights</a:t>
            </a:r>
            <a:endParaRPr dirty="0"/>
          </a:p>
        </p:txBody>
      </p:sp>
      <p:pic>
        <p:nvPicPr>
          <p:cNvPr id="9" name="Google Shape;178;p21">
            <a:extLst>
              <a:ext uri="{FF2B5EF4-FFF2-40B4-BE49-F238E27FC236}">
                <a16:creationId xmlns:a16="http://schemas.microsoft.com/office/drawing/2014/main" id="{FD0B96F0-47CB-AD3E-8C3A-38AE3874B910}"/>
              </a:ext>
            </a:extLst>
          </p:cNvPr>
          <p:cNvPicPr preferRelativeResize="0"/>
          <p:nvPr/>
        </p:nvPicPr>
        <p:blipFill rotWithShape="1">
          <a:blip r:embed="rId3">
            <a:alphaModFix/>
          </a:blip>
          <a:srcRect/>
          <a:stretch/>
        </p:blipFill>
        <p:spPr>
          <a:xfrm rot="20994285">
            <a:off x="4045709" y="368966"/>
            <a:ext cx="124112" cy="97032"/>
          </a:xfrm>
          <a:prstGeom prst="rect">
            <a:avLst/>
          </a:prstGeom>
          <a:noFill/>
          <a:ln>
            <a:noFill/>
          </a:ln>
        </p:spPr>
      </p:pic>
      <p:pic>
        <p:nvPicPr>
          <p:cNvPr id="10" name="Google Shape;320;p25">
            <a:extLst>
              <a:ext uri="{FF2B5EF4-FFF2-40B4-BE49-F238E27FC236}">
                <a16:creationId xmlns:a16="http://schemas.microsoft.com/office/drawing/2014/main" id="{2883A103-C88A-542F-4477-CBFB34A4ADEF}"/>
              </a:ext>
            </a:extLst>
          </p:cNvPr>
          <p:cNvPicPr preferRelativeResize="0"/>
          <p:nvPr/>
        </p:nvPicPr>
        <p:blipFill>
          <a:blip r:embed="rId4">
            <a:alphaModFix/>
          </a:blip>
          <a:stretch>
            <a:fillRect/>
          </a:stretch>
        </p:blipFill>
        <p:spPr>
          <a:xfrm>
            <a:off x="7412409" y="0"/>
            <a:ext cx="4779599" cy="6858001"/>
          </a:xfrm>
          <a:prstGeom prst="rect">
            <a:avLst/>
          </a:prstGeom>
          <a:noFill/>
          <a:ln>
            <a:noFill/>
          </a:ln>
        </p:spPr>
      </p:pic>
      <p:pic>
        <p:nvPicPr>
          <p:cNvPr id="11" name="Google Shape;321;p25">
            <a:extLst>
              <a:ext uri="{FF2B5EF4-FFF2-40B4-BE49-F238E27FC236}">
                <a16:creationId xmlns:a16="http://schemas.microsoft.com/office/drawing/2014/main" id="{79C557CC-E521-A862-842B-AE9417C90057}"/>
              </a:ext>
            </a:extLst>
          </p:cNvPr>
          <p:cNvPicPr preferRelativeResize="0"/>
          <p:nvPr/>
        </p:nvPicPr>
        <p:blipFill rotWithShape="1">
          <a:blip r:embed="rId5">
            <a:alphaModFix/>
          </a:blip>
          <a:srcRect/>
          <a:stretch/>
        </p:blipFill>
        <p:spPr>
          <a:xfrm>
            <a:off x="9851269" y="838200"/>
            <a:ext cx="1544422" cy="774338"/>
          </a:xfrm>
          <a:prstGeom prst="rect">
            <a:avLst/>
          </a:prstGeom>
          <a:noFill/>
          <a:ln>
            <a:noFill/>
          </a:ln>
        </p:spPr>
      </p:pic>
      <p:pic>
        <p:nvPicPr>
          <p:cNvPr id="12" name="Google Shape;322;p25" descr="A screenshot of a phone&#10;&#10;Description automatically generated">
            <a:extLst>
              <a:ext uri="{FF2B5EF4-FFF2-40B4-BE49-F238E27FC236}">
                <a16:creationId xmlns:a16="http://schemas.microsoft.com/office/drawing/2014/main" id="{864CC63D-F3B8-C108-618C-FF42584BBC83}"/>
              </a:ext>
            </a:extLst>
          </p:cNvPr>
          <p:cNvPicPr preferRelativeResize="0"/>
          <p:nvPr/>
        </p:nvPicPr>
        <p:blipFill rotWithShape="1">
          <a:blip r:embed="rId6">
            <a:alphaModFix/>
          </a:blip>
          <a:srcRect/>
          <a:stretch/>
        </p:blipFill>
        <p:spPr>
          <a:xfrm>
            <a:off x="7511580" y="2184400"/>
            <a:ext cx="3868930" cy="2921000"/>
          </a:xfrm>
          <a:prstGeom prst="rect">
            <a:avLst/>
          </a:prstGeom>
          <a:noFill/>
          <a:ln>
            <a:noFill/>
          </a:ln>
          <a:effectLst>
            <a:reflection stA="52000" endA="300" endPos="35000" sy="-100000" algn="bl" rotWithShape="0"/>
          </a:effectLst>
        </p:spPr>
      </p:pic>
      <p:sp>
        <p:nvSpPr>
          <p:cNvPr id="13" name="Google Shape;164;p20">
            <a:extLst>
              <a:ext uri="{FF2B5EF4-FFF2-40B4-BE49-F238E27FC236}">
                <a16:creationId xmlns:a16="http://schemas.microsoft.com/office/drawing/2014/main" id="{29DF56BE-7CFA-3C7D-A90E-AD4ED7BE02EE}"/>
              </a:ext>
            </a:extLst>
          </p:cNvPr>
          <p:cNvSpPr txBox="1"/>
          <p:nvPr/>
        </p:nvSpPr>
        <p:spPr>
          <a:xfrm>
            <a:off x="446371" y="717558"/>
            <a:ext cx="6966038" cy="5386049"/>
          </a:xfrm>
          <a:prstGeom prst="rect">
            <a:avLst/>
          </a:prstGeom>
          <a:noFill/>
          <a:ln>
            <a:noFill/>
          </a:ln>
        </p:spPr>
        <p:txBody>
          <a:bodyPr spcFirstLastPara="1" wrap="square" lIns="91425" tIns="45700" rIns="91425" bIns="45700" anchor="t" anchorCtr="0">
            <a:spAutoFit/>
          </a:bodyPr>
          <a:lstStyle/>
          <a:p>
            <a:pPr marL="285750" indent="-285750" algn="just" rtl="0">
              <a:spcBef>
                <a:spcPts val="1200"/>
              </a:spcBef>
              <a:spcAft>
                <a:spcPts val="1200"/>
              </a:spcAft>
              <a:buFont typeface="Wingdings" panose="05000000000000000000" pitchFamily="2" charset="2"/>
              <a:buChar char="v"/>
            </a:pPr>
            <a:r>
              <a:rPr lang="en-US" sz="1600" b="1" dirty="0">
                <a:effectLst/>
                <a:latin typeface="Calibri" panose="020F0502020204030204" pitchFamily="34" charset="0"/>
                <a:cs typeface="Calibri" panose="020F0502020204030204" pitchFamily="34" charset="0"/>
              </a:rPr>
              <a:t>The top-performing restaurant in terms of revenue is Street Food Hub which  generated the highest revenue of 658K.</a:t>
            </a:r>
          </a:p>
          <a:p>
            <a:pPr marL="285750" indent="-285750" algn="just" rtl="0">
              <a:spcBef>
                <a:spcPts val="1200"/>
              </a:spcBef>
              <a:spcAft>
                <a:spcPts val="1200"/>
              </a:spcAft>
              <a:buFont typeface="Wingdings" panose="05000000000000000000" pitchFamily="2" charset="2"/>
              <a:buChar char="v"/>
            </a:pPr>
            <a:r>
              <a:rPr lang="en-US" sz="1600" b="1" dirty="0">
                <a:effectLst/>
                <a:latin typeface="Calibri" panose="020F0502020204030204" pitchFamily="34" charset="0"/>
                <a:cs typeface="Calibri" panose="020F0502020204030204" pitchFamily="34" charset="0"/>
              </a:rPr>
              <a:t>Each restaurant</a:t>
            </a:r>
            <a:r>
              <a:rPr lang="en-US" sz="1600" b="1" dirty="0">
                <a:latin typeface="Calibri" panose="020F0502020204030204" pitchFamily="34" charset="0"/>
                <a:cs typeface="Calibri" panose="020F0502020204030204" pitchFamily="34" charset="0"/>
              </a:rPr>
              <a:t> received one order where as South Spice restaurant has the maximum branches of 816 and they tops the highest orders of 816.</a:t>
            </a:r>
          </a:p>
          <a:p>
            <a:pPr marL="285750" indent="-285750" algn="just" rtl="0">
              <a:spcBef>
                <a:spcPts val="1200"/>
              </a:spcBef>
              <a:spcAft>
                <a:spcPts val="1200"/>
              </a:spcAft>
              <a:buFont typeface="Wingdings" panose="05000000000000000000" pitchFamily="2" charset="2"/>
              <a:buChar char="v"/>
            </a:pPr>
            <a:r>
              <a:rPr lang="en-US" sz="1600" b="1" dirty="0">
                <a:effectLst/>
                <a:latin typeface="Calibri" panose="020F0502020204030204" pitchFamily="34" charset="0"/>
                <a:cs typeface="Calibri" panose="020F0502020204030204" pitchFamily="34" charset="0"/>
              </a:rPr>
              <a:t>Royal Feast restaurant has the</a:t>
            </a:r>
            <a:r>
              <a:rPr lang="en-US" sz="1600" b="1" dirty="0">
                <a:latin typeface="Calibri" panose="020F0502020204030204" pitchFamily="34" charset="0"/>
                <a:cs typeface="Calibri" panose="020F0502020204030204" pitchFamily="34" charset="0"/>
              </a:rPr>
              <a:t> </a:t>
            </a:r>
            <a:r>
              <a:rPr lang="en-US" sz="1600" b="1" dirty="0">
                <a:effectLst/>
                <a:latin typeface="Calibri" panose="020F0502020204030204" pitchFamily="34" charset="0"/>
                <a:cs typeface="Calibri" panose="020F0502020204030204" pitchFamily="34" charset="0"/>
              </a:rPr>
              <a:t>branches of 103 in Hyderabad which is the highest number of branches for a restaurant in a particular city.</a:t>
            </a:r>
          </a:p>
          <a:p>
            <a:pPr marL="285750" indent="-285750" algn="just" rtl="0">
              <a:spcBef>
                <a:spcPts val="1200"/>
              </a:spcBef>
              <a:spcAft>
                <a:spcPts val="1200"/>
              </a:spcAft>
              <a:buFont typeface="Wingdings" panose="05000000000000000000" pitchFamily="2" charset="2"/>
              <a:buChar char="v"/>
            </a:pPr>
            <a:r>
              <a:rPr lang="en-US" sz="1600" b="1" dirty="0">
                <a:latin typeface="Calibri" panose="020F0502020204030204" pitchFamily="34" charset="0"/>
                <a:cs typeface="Calibri" panose="020F0502020204030204" pitchFamily="34" charset="0"/>
              </a:rPr>
              <a:t>As each restaurant received one order, the preferences of the customers in cities and areas are equal where there is no imbalance from the customers perspective. Also, no impact on order because of pricing as well.</a:t>
            </a:r>
          </a:p>
          <a:p>
            <a:pPr marL="285750" indent="-285750" algn="just" rtl="0">
              <a:spcBef>
                <a:spcPts val="1200"/>
              </a:spcBef>
              <a:spcAft>
                <a:spcPts val="1200"/>
              </a:spcAft>
              <a:buFont typeface="Wingdings" panose="05000000000000000000" pitchFamily="2" charset="2"/>
              <a:buChar char="v"/>
            </a:pPr>
            <a:r>
              <a:rPr lang="en-US" sz="1600" b="1" dirty="0">
                <a:latin typeface="Calibri" panose="020F0502020204030204" pitchFamily="34" charset="0"/>
                <a:cs typeface="Calibri" panose="020F0502020204030204" pitchFamily="34" charset="0"/>
              </a:rPr>
              <a:t>Some business use cases based on ratings, delivery time can’t be analyzed as no datasets available.</a:t>
            </a:r>
          </a:p>
          <a:p>
            <a:pPr marL="285750" indent="-285750" algn="just" rtl="0">
              <a:spcBef>
                <a:spcPts val="1200"/>
              </a:spcBef>
              <a:spcAft>
                <a:spcPts val="1200"/>
              </a:spcAft>
              <a:buFont typeface="Wingdings" panose="05000000000000000000" pitchFamily="2" charset="2"/>
              <a:buChar char="v"/>
            </a:pPr>
            <a:r>
              <a:rPr lang="en-US" sz="1600" b="1" dirty="0">
                <a:latin typeface="Calibri" panose="020F0502020204030204" pitchFamily="34" charset="0"/>
                <a:cs typeface="Calibri" panose="020F0502020204030204" pitchFamily="34" charset="0"/>
              </a:rPr>
              <a:t>The forecasting demand trends for future growth depends on the restaurant management in terms of increasing their branches across different locations. The more number of branches will generate more revenue.</a:t>
            </a:r>
          </a:p>
        </p:txBody>
      </p:sp>
    </p:spTree>
    <p:extLst>
      <p:ext uri="{BB962C8B-B14F-4D97-AF65-F5344CB8AC3E}">
        <p14:creationId xmlns:p14="http://schemas.microsoft.com/office/powerpoint/2010/main" val="13916250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pic>
        <p:nvPicPr>
          <p:cNvPr id="592" name="Google Shape;592;p32"/>
          <p:cNvPicPr preferRelativeResize="0"/>
          <p:nvPr/>
        </p:nvPicPr>
        <p:blipFill>
          <a:blip r:embed="rId3">
            <a:alphaModFix/>
          </a:blip>
          <a:stretch>
            <a:fillRect/>
          </a:stretch>
        </p:blipFill>
        <p:spPr>
          <a:xfrm>
            <a:off x="6248400" y="0"/>
            <a:ext cx="5943600" cy="6651326"/>
          </a:xfrm>
          <a:prstGeom prst="rect">
            <a:avLst/>
          </a:prstGeom>
          <a:noFill/>
          <a:ln>
            <a:noFill/>
          </a:ln>
        </p:spPr>
      </p:pic>
      <p:pic>
        <p:nvPicPr>
          <p:cNvPr id="593" name="Google Shape;593;p32"/>
          <p:cNvPicPr preferRelativeResize="0"/>
          <p:nvPr/>
        </p:nvPicPr>
        <p:blipFill rotWithShape="1">
          <a:blip r:embed="rId4">
            <a:alphaModFix/>
          </a:blip>
          <a:srcRect/>
          <a:stretch/>
        </p:blipFill>
        <p:spPr>
          <a:xfrm rot="-605715">
            <a:off x="4925525" y="3116157"/>
            <a:ext cx="292102" cy="228370"/>
          </a:xfrm>
          <a:prstGeom prst="rect">
            <a:avLst/>
          </a:prstGeom>
          <a:noFill/>
          <a:ln>
            <a:noFill/>
          </a:ln>
        </p:spPr>
      </p:pic>
      <p:pic>
        <p:nvPicPr>
          <p:cNvPr id="594" name="Google Shape;594;p32"/>
          <p:cNvPicPr preferRelativeResize="0"/>
          <p:nvPr/>
        </p:nvPicPr>
        <p:blipFill rotWithShape="1">
          <a:blip r:embed="rId5">
            <a:alphaModFix/>
          </a:blip>
          <a:srcRect/>
          <a:stretch/>
        </p:blipFill>
        <p:spPr>
          <a:xfrm rot="-589488">
            <a:off x="281060" y="3321885"/>
            <a:ext cx="512914" cy="401004"/>
          </a:xfrm>
          <a:prstGeom prst="rect">
            <a:avLst/>
          </a:prstGeom>
          <a:noFill/>
          <a:ln>
            <a:noFill/>
          </a:ln>
        </p:spPr>
      </p:pic>
      <p:pic>
        <p:nvPicPr>
          <p:cNvPr id="595" name="Google Shape;595;p32" descr="A screenshot of a phone&#10;&#10;Description automatically generated"/>
          <p:cNvPicPr preferRelativeResize="0"/>
          <p:nvPr/>
        </p:nvPicPr>
        <p:blipFill rotWithShape="1">
          <a:blip r:embed="rId6">
            <a:alphaModFix/>
          </a:blip>
          <a:srcRect/>
          <a:stretch/>
        </p:blipFill>
        <p:spPr>
          <a:xfrm>
            <a:off x="6450766" y="1052513"/>
            <a:ext cx="4293434" cy="4591072"/>
          </a:xfrm>
          <a:prstGeom prst="rect">
            <a:avLst/>
          </a:prstGeom>
          <a:noFill/>
          <a:ln>
            <a:noFill/>
          </a:ln>
        </p:spPr>
      </p:pic>
      <p:pic>
        <p:nvPicPr>
          <p:cNvPr id="596" name="Google Shape;596;p32"/>
          <p:cNvPicPr preferRelativeResize="0"/>
          <p:nvPr/>
        </p:nvPicPr>
        <p:blipFill rotWithShape="1">
          <a:blip r:embed="rId7">
            <a:alphaModFix/>
          </a:blip>
          <a:srcRect/>
          <a:stretch/>
        </p:blipFill>
        <p:spPr>
          <a:xfrm>
            <a:off x="10539535" y="838200"/>
            <a:ext cx="1544422" cy="774338"/>
          </a:xfrm>
          <a:prstGeom prst="rect">
            <a:avLst/>
          </a:prstGeom>
          <a:noFill/>
          <a:ln>
            <a:noFill/>
          </a:ln>
        </p:spPr>
      </p:pic>
      <p:sp>
        <p:nvSpPr>
          <p:cNvPr id="597" name="Google Shape;597;p32"/>
          <p:cNvSpPr txBox="1">
            <a:spLocks noGrp="1"/>
          </p:cNvSpPr>
          <p:nvPr>
            <p:ph type="title"/>
          </p:nvPr>
        </p:nvSpPr>
        <p:spPr>
          <a:xfrm>
            <a:off x="722697" y="2933992"/>
            <a:ext cx="4366901" cy="931024"/>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6000"/>
              <a:buFont typeface="Poppins"/>
              <a:buNone/>
            </a:pPr>
            <a:r>
              <a:rPr lang="en-US" sz="6000" b="1" dirty="0">
                <a:latin typeface="Poppins"/>
                <a:ea typeface="Poppins"/>
                <a:cs typeface="Poppins"/>
                <a:sym typeface="Poppins"/>
              </a:rPr>
              <a:t>Thank You</a:t>
            </a:r>
            <a:endParaRPr dirty="0"/>
          </a:p>
        </p:txBody>
      </p:sp>
      <p:sp>
        <p:nvSpPr>
          <p:cNvPr id="11" name="TextBox 19">
            <a:extLst>
              <a:ext uri="{FF2B5EF4-FFF2-40B4-BE49-F238E27FC236}">
                <a16:creationId xmlns:a16="http://schemas.microsoft.com/office/drawing/2014/main" id="{D3EA4440-876C-8D23-B85D-82419FA76849}"/>
              </a:ext>
            </a:extLst>
          </p:cNvPr>
          <p:cNvSpPr txBox="1"/>
          <p:nvPr/>
        </p:nvSpPr>
        <p:spPr>
          <a:xfrm>
            <a:off x="824426" y="4389623"/>
            <a:ext cx="3325543" cy="307777"/>
          </a:xfrm>
          <a:prstGeom prst="rect">
            <a:avLst/>
          </a:prstGeom>
        </p:spPr>
        <p:txBody>
          <a:bodyPr wrap="square" lIns="0" tIns="0" rIns="0" bIns="0" rtlCol="0" anchor="t">
            <a:spAutoFit/>
          </a:bodyPr>
          <a:lstStyle/>
          <a:p>
            <a:pPr marL="0" lvl="0" indent="0" algn="l">
              <a:spcBef>
                <a:spcPct val="0"/>
              </a:spcBef>
            </a:pPr>
            <a:r>
              <a:rPr lang="en-US" sz="2000" b="1" dirty="0">
                <a:solidFill>
                  <a:schemeClr val="accent1"/>
                </a:solidFill>
                <a:latin typeface="Calibri" panose="020F0502020204030204" pitchFamily="34" charset="0"/>
                <a:cs typeface="Calibri" panose="020F0502020204030204" pitchFamily="34" charset="0"/>
                <a:sym typeface="Quattrocento"/>
              </a:rPr>
              <a:t>Thambidurai</a:t>
            </a:r>
            <a:r>
              <a:rPr lang="en-US" sz="2000" b="1" dirty="0">
                <a:solidFill>
                  <a:srgbClr val="1F2B5B"/>
                </a:solidFill>
                <a:latin typeface="Calibri" panose="020F0502020204030204" pitchFamily="34" charset="0"/>
                <a:cs typeface="Calibri" panose="020F0502020204030204" pitchFamily="34" charset="0"/>
                <a:sym typeface="Quattrocento"/>
              </a:rPr>
              <a:t> </a:t>
            </a:r>
            <a:r>
              <a:rPr lang="en-US" sz="2000" b="1" dirty="0">
                <a:solidFill>
                  <a:schemeClr val="accent1"/>
                </a:solidFill>
                <a:latin typeface="Calibri" panose="020F0502020204030204" pitchFamily="34" charset="0"/>
                <a:cs typeface="Calibri" panose="020F0502020204030204" pitchFamily="34" charset="0"/>
                <a:sym typeface="Quattrocento"/>
              </a:rPr>
              <a:t>Sundaramoorthy</a:t>
            </a:r>
          </a:p>
        </p:txBody>
      </p:sp>
      <p:sp>
        <p:nvSpPr>
          <p:cNvPr id="12" name="TextBox 19">
            <a:extLst>
              <a:ext uri="{FF2B5EF4-FFF2-40B4-BE49-F238E27FC236}">
                <a16:creationId xmlns:a16="http://schemas.microsoft.com/office/drawing/2014/main" id="{12A7FD4D-F307-31D4-47D8-C759D14EFE99}"/>
              </a:ext>
            </a:extLst>
          </p:cNvPr>
          <p:cNvSpPr txBox="1"/>
          <p:nvPr/>
        </p:nvSpPr>
        <p:spPr>
          <a:xfrm>
            <a:off x="1463884" y="5149602"/>
            <a:ext cx="2322605" cy="307777"/>
          </a:xfrm>
          <a:prstGeom prst="rect">
            <a:avLst/>
          </a:prstGeom>
        </p:spPr>
        <p:txBody>
          <a:bodyPr wrap="square" lIns="0" tIns="0" rIns="0" bIns="0" rtlCol="0" anchor="t">
            <a:spAutoFit/>
          </a:bodyPr>
          <a:lstStyle/>
          <a:p>
            <a:pPr marL="0" lvl="0" indent="0" algn="l">
              <a:spcBef>
                <a:spcPct val="0"/>
              </a:spcBef>
            </a:pPr>
            <a:r>
              <a:rPr lang="en-US" sz="2000" b="1" dirty="0">
                <a:solidFill>
                  <a:schemeClr val="accent1"/>
                </a:solidFill>
                <a:latin typeface="Calibri" panose="020F0502020204030204" pitchFamily="34" charset="0"/>
                <a:cs typeface="Calibri" panose="020F0502020204030204" pitchFamily="34" charset="0"/>
                <a:sym typeface="Quattrocento"/>
              </a:rPr>
              <a:t>stdurai95@gmail.com</a:t>
            </a:r>
          </a:p>
        </p:txBody>
      </p:sp>
      <p:pic>
        <p:nvPicPr>
          <p:cNvPr id="13" name="Graphic 12" descr="Email with solid fill">
            <a:extLst>
              <a:ext uri="{FF2B5EF4-FFF2-40B4-BE49-F238E27FC236}">
                <a16:creationId xmlns:a16="http://schemas.microsoft.com/office/drawing/2014/main" id="{4806D1B4-047E-DA59-A634-DED3AC9DE9A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4427" y="4958147"/>
            <a:ext cx="639457" cy="63945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20"/>
          <p:cNvPicPr preferRelativeResize="0"/>
          <p:nvPr/>
        </p:nvPicPr>
        <p:blipFill>
          <a:blip r:embed="rId3">
            <a:alphaModFix/>
          </a:blip>
          <a:stretch>
            <a:fillRect/>
          </a:stretch>
        </p:blipFill>
        <p:spPr>
          <a:xfrm>
            <a:off x="7066204" y="0"/>
            <a:ext cx="5125792" cy="6858001"/>
          </a:xfrm>
          <a:prstGeom prst="rect">
            <a:avLst/>
          </a:prstGeom>
          <a:noFill/>
          <a:ln>
            <a:noFill/>
          </a:ln>
        </p:spPr>
      </p:pic>
      <p:grpSp>
        <p:nvGrpSpPr>
          <p:cNvPr id="156" name="Google Shape;156;p20"/>
          <p:cNvGrpSpPr/>
          <p:nvPr/>
        </p:nvGrpSpPr>
        <p:grpSpPr>
          <a:xfrm>
            <a:off x="5955031" y="1731315"/>
            <a:ext cx="5947452" cy="4497284"/>
            <a:chOff x="5627688" y="1574800"/>
            <a:chExt cx="6107112" cy="4618014"/>
          </a:xfrm>
        </p:grpSpPr>
        <p:pic>
          <p:nvPicPr>
            <p:cNvPr id="157" name="Google Shape;157;p20" descr="A black background with a black square&#10;&#10;Description automatically generated with medium confidence"/>
            <p:cNvPicPr preferRelativeResize="0"/>
            <p:nvPr/>
          </p:nvPicPr>
          <p:blipFill rotWithShape="1">
            <a:blip r:embed="rId4">
              <a:alphaModFix amt="54000"/>
            </a:blip>
            <a:srcRect/>
            <a:stretch/>
          </p:blipFill>
          <p:spPr>
            <a:xfrm flipH="1">
              <a:off x="9240002" y="5650005"/>
              <a:ext cx="2347996" cy="203200"/>
            </a:xfrm>
            <a:prstGeom prst="rect">
              <a:avLst/>
            </a:prstGeom>
            <a:noFill/>
            <a:ln>
              <a:noFill/>
            </a:ln>
          </p:spPr>
        </p:pic>
        <p:pic>
          <p:nvPicPr>
            <p:cNvPr id="158" name="Google Shape;158;p20" descr="A black background with a black square&#10;&#10;Description automatically generated with medium confidence"/>
            <p:cNvPicPr preferRelativeResize="0"/>
            <p:nvPr/>
          </p:nvPicPr>
          <p:blipFill rotWithShape="1">
            <a:blip r:embed="rId4">
              <a:alphaModFix amt="49000"/>
            </a:blip>
            <a:srcRect/>
            <a:stretch/>
          </p:blipFill>
          <p:spPr>
            <a:xfrm flipH="1">
              <a:off x="5627688" y="5657850"/>
              <a:ext cx="2347996" cy="203200"/>
            </a:xfrm>
            <a:prstGeom prst="rect">
              <a:avLst/>
            </a:prstGeom>
            <a:noFill/>
            <a:ln>
              <a:noFill/>
            </a:ln>
          </p:spPr>
        </p:pic>
        <p:pic>
          <p:nvPicPr>
            <p:cNvPr id="159" name="Google Shape;159;p20" descr="A black background with a black square&#10;&#10;Description automatically generated with medium confidence"/>
            <p:cNvPicPr preferRelativeResize="0"/>
            <p:nvPr/>
          </p:nvPicPr>
          <p:blipFill rotWithShape="1">
            <a:blip r:embed="rId4">
              <a:alphaModFix amt="67000"/>
            </a:blip>
            <a:srcRect/>
            <a:stretch/>
          </p:blipFill>
          <p:spPr>
            <a:xfrm flipH="1">
              <a:off x="6619874" y="5868520"/>
              <a:ext cx="4610099" cy="324294"/>
            </a:xfrm>
            <a:prstGeom prst="rect">
              <a:avLst/>
            </a:prstGeom>
            <a:noFill/>
            <a:ln>
              <a:noFill/>
            </a:ln>
          </p:spPr>
        </p:pic>
        <p:pic>
          <p:nvPicPr>
            <p:cNvPr id="160" name="Google Shape;160;p20" descr="A cell phone with a red moped&#10;&#10;Description automatically generated"/>
            <p:cNvPicPr preferRelativeResize="0"/>
            <p:nvPr/>
          </p:nvPicPr>
          <p:blipFill rotWithShape="1">
            <a:blip r:embed="rId5">
              <a:alphaModFix/>
            </a:blip>
            <a:srcRect/>
            <a:stretch/>
          </p:blipFill>
          <p:spPr>
            <a:xfrm>
              <a:off x="6339840" y="1574800"/>
              <a:ext cx="5394960" cy="4495800"/>
            </a:xfrm>
            <a:prstGeom prst="rect">
              <a:avLst/>
            </a:prstGeom>
            <a:noFill/>
            <a:ln>
              <a:noFill/>
            </a:ln>
          </p:spPr>
        </p:pic>
      </p:grpSp>
      <p:pic>
        <p:nvPicPr>
          <p:cNvPr id="161" name="Google Shape;161;p20"/>
          <p:cNvPicPr preferRelativeResize="0"/>
          <p:nvPr/>
        </p:nvPicPr>
        <p:blipFill rotWithShape="1">
          <a:blip r:embed="rId6">
            <a:alphaModFix/>
          </a:blip>
          <a:srcRect/>
          <a:stretch/>
        </p:blipFill>
        <p:spPr>
          <a:xfrm>
            <a:off x="10539535" y="838200"/>
            <a:ext cx="1544422" cy="774338"/>
          </a:xfrm>
          <a:prstGeom prst="rect">
            <a:avLst/>
          </a:prstGeom>
          <a:noFill/>
          <a:ln>
            <a:noFill/>
          </a:ln>
        </p:spPr>
      </p:pic>
      <p:pic>
        <p:nvPicPr>
          <p:cNvPr id="162" name="Google Shape;162;p20"/>
          <p:cNvPicPr preferRelativeResize="0"/>
          <p:nvPr/>
        </p:nvPicPr>
        <p:blipFill rotWithShape="1">
          <a:blip r:embed="rId7">
            <a:alphaModFix/>
          </a:blip>
          <a:srcRect/>
          <a:stretch/>
        </p:blipFill>
        <p:spPr>
          <a:xfrm rot="-589488">
            <a:off x="584256" y="332582"/>
            <a:ext cx="202415" cy="158251"/>
          </a:xfrm>
          <a:prstGeom prst="rect">
            <a:avLst/>
          </a:prstGeom>
          <a:noFill/>
          <a:ln>
            <a:noFill/>
          </a:ln>
        </p:spPr>
      </p:pic>
      <p:pic>
        <p:nvPicPr>
          <p:cNvPr id="163" name="Google Shape;163;p20"/>
          <p:cNvPicPr preferRelativeResize="0"/>
          <p:nvPr/>
        </p:nvPicPr>
        <p:blipFill rotWithShape="1">
          <a:blip r:embed="rId8">
            <a:alphaModFix/>
          </a:blip>
          <a:srcRect/>
          <a:stretch/>
        </p:blipFill>
        <p:spPr>
          <a:xfrm rot="-605715">
            <a:off x="3275134" y="206326"/>
            <a:ext cx="124112" cy="97032"/>
          </a:xfrm>
          <a:prstGeom prst="rect">
            <a:avLst/>
          </a:prstGeom>
          <a:noFill/>
          <a:ln>
            <a:noFill/>
          </a:ln>
        </p:spPr>
      </p:pic>
      <p:sp>
        <p:nvSpPr>
          <p:cNvPr id="164" name="Google Shape;164;p20"/>
          <p:cNvSpPr txBox="1"/>
          <p:nvPr/>
        </p:nvSpPr>
        <p:spPr>
          <a:xfrm>
            <a:off x="331615" y="1546271"/>
            <a:ext cx="7011720" cy="1938952"/>
          </a:xfrm>
          <a:prstGeom prst="rect">
            <a:avLst/>
          </a:prstGeom>
          <a:noFill/>
          <a:ln>
            <a:noFill/>
          </a:ln>
        </p:spPr>
        <p:txBody>
          <a:bodyPr spcFirstLastPara="1" wrap="square" lIns="91425" tIns="45700" rIns="91425" bIns="45700" anchor="t" anchorCtr="0">
            <a:spAutoFit/>
          </a:bodyPr>
          <a:lstStyle/>
          <a:p>
            <a:pPr marL="0" marR="0" lvl="0" indent="0" algn="just" rtl="0">
              <a:lnSpc>
                <a:spcPct val="150000"/>
              </a:lnSpc>
              <a:spcBef>
                <a:spcPts val="0"/>
              </a:spcBef>
              <a:spcAft>
                <a:spcPts val="0"/>
              </a:spcAft>
              <a:buNone/>
            </a:pPr>
            <a:r>
              <a:rPr lang="en-US" sz="1600" b="1" dirty="0">
                <a:latin typeface="Calibri" panose="020F0502020204030204" pitchFamily="34" charset="0"/>
                <a:cs typeface="Calibri" panose="020F0502020204030204" pitchFamily="34" charset="0"/>
              </a:rPr>
              <a:t>Zomato is a global restaurant discovery, food delivery, and dining services platform that connects users with restaurants in their area. It provides restaurant reviews, ratings, menus, and online ordering services across multiple countries. Founded in 2008, Zomato has expanded into food delivery, table reservations, and subscription-based dining programs like Zomato Pro.</a:t>
            </a:r>
            <a:endParaRPr sz="1200" b="1" dirty="0">
              <a:solidFill>
                <a:srgbClr val="0C0C0C"/>
              </a:solidFill>
              <a:latin typeface="Calibri" panose="020F0502020204030204" pitchFamily="34" charset="0"/>
              <a:ea typeface="Calibri"/>
              <a:cs typeface="Calibri" panose="020F0502020204030204" pitchFamily="34" charset="0"/>
              <a:sym typeface="Calibri"/>
            </a:endParaRPr>
          </a:p>
        </p:txBody>
      </p:sp>
      <p:pic>
        <p:nvPicPr>
          <p:cNvPr id="165" name="Google Shape;165;p20"/>
          <p:cNvPicPr preferRelativeResize="0"/>
          <p:nvPr/>
        </p:nvPicPr>
        <p:blipFill rotWithShape="1">
          <a:blip r:embed="rId9">
            <a:alphaModFix/>
          </a:blip>
          <a:srcRect/>
          <a:stretch/>
        </p:blipFill>
        <p:spPr>
          <a:xfrm>
            <a:off x="3701915" y="6063048"/>
            <a:ext cx="506904" cy="254150"/>
          </a:xfrm>
          <a:prstGeom prst="rect">
            <a:avLst/>
          </a:prstGeom>
          <a:noFill/>
          <a:ln>
            <a:noFill/>
          </a:ln>
        </p:spPr>
      </p:pic>
      <p:pic>
        <p:nvPicPr>
          <p:cNvPr id="166" name="Google Shape;166;p20"/>
          <p:cNvPicPr preferRelativeResize="0"/>
          <p:nvPr/>
        </p:nvPicPr>
        <p:blipFill rotWithShape="1">
          <a:blip r:embed="rId9">
            <a:alphaModFix/>
          </a:blip>
          <a:srcRect/>
          <a:stretch/>
        </p:blipFill>
        <p:spPr>
          <a:xfrm rot="5400000">
            <a:off x="5230433" y="240002"/>
            <a:ext cx="506904" cy="254150"/>
          </a:xfrm>
          <a:prstGeom prst="rect">
            <a:avLst/>
          </a:prstGeom>
          <a:noFill/>
          <a:ln>
            <a:noFill/>
          </a:ln>
        </p:spPr>
      </p:pic>
      <p:sp>
        <p:nvSpPr>
          <p:cNvPr id="167" name="Google Shape;167;p20"/>
          <p:cNvSpPr txBox="1">
            <a:spLocks noGrp="1"/>
          </p:cNvSpPr>
          <p:nvPr>
            <p:ph type="title"/>
          </p:nvPr>
        </p:nvSpPr>
        <p:spPr>
          <a:xfrm>
            <a:off x="735500" y="196199"/>
            <a:ext cx="2671290"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latin typeface="Poppins"/>
                <a:ea typeface="Poppins"/>
                <a:cs typeface="Poppins"/>
                <a:sym typeface="Poppins"/>
              </a:rPr>
              <a:t>Introduction</a:t>
            </a:r>
            <a:endParaRPr dirty="0"/>
          </a:p>
        </p:txBody>
      </p:sp>
      <p:sp>
        <p:nvSpPr>
          <p:cNvPr id="15" name="Google Shape;167;p20">
            <a:extLst>
              <a:ext uri="{FF2B5EF4-FFF2-40B4-BE49-F238E27FC236}">
                <a16:creationId xmlns:a16="http://schemas.microsoft.com/office/drawing/2014/main" id="{EBD9D8CD-19FD-51B1-57AB-73954E5D002A}"/>
              </a:ext>
            </a:extLst>
          </p:cNvPr>
          <p:cNvSpPr txBox="1">
            <a:spLocks/>
          </p:cNvSpPr>
          <p:nvPr/>
        </p:nvSpPr>
        <p:spPr>
          <a:xfrm>
            <a:off x="331615" y="952098"/>
            <a:ext cx="1559864" cy="424691"/>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000"/>
              <a:buFont typeface="Poppins"/>
              <a:buNone/>
              <a:defRPr sz="3000" b="1" i="0" u="none" strike="noStrike" cap="none">
                <a:solidFill>
                  <a:schemeClr val="accent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sz="2400" dirty="0"/>
              <a:t>Domain</a:t>
            </a:r>
          </a:p>
        </p:txBody>
      </p:sp>
      <p:sp>
        <p:nvSpPr>
          <p:cNvPr id="16" name="Google Shape;164;p20">
            <a:extLst>
              <a:ext uri="{FF2B5EF4-FFF2-40B4-BE49-F238E27FC236}">
                <a16:creationId xmlns:a16="http://schemas.microsoft.com/office/drawing/2014/main" id="{9330D287-35F2-5C44-BA3E-95147D1831E9}"/>
              </a:ext>
            </a:extLst>
          </p:cNvPr>
          <p:cNvSpPr txBox="1"/>
          <p:nvPr/>
        </p:nvSpPr>
        <p:spPr>
          <a:xfrm>
            <a:off x="331615" y="4306970"/>
            <a:ext cx="6228460" cy="1877397"/>
          </a:xfrm>
          <a:prstGeom prst="rect">
            <a:avLst/>
          </a:prstGeom>
          <a:noFill/>
          <a:ln>
            <a:noFill/>
          </a:ln>
        </p:spPr>
        <p:txBody>
          <a:bodyPr spcFirstLastPara="1" wrap="square" lIns="91425" tIns="45700" rIns="91425" bIns="45700" anchor="t" anchorCtr="0">
            <a:spAutoFit/>
          </a:bodyPr>
          <a:lstStyle/>
          <a:p>
            <a:pPr algn="just" rtl="0">
              <a:lnSpc>
                <a:spcPct val="150000"/>
              </a:lnSpc>
              <a:spcBef>
                <a:spcPts val="1200"/>
              </a:spcBef>
              <a:spcAft>
                <a:spcPts val="1200"/>
              </a:spcAft>
            </a:pPr>
            <a:r>
              <a:rPr lang="en-US" sz="1600" b="1" i="0" u="none" strike="noStrike" dirty="0">
                <a:solidFill>
                  <a:srgbClr val="000000"/>
                </a:solidFill>
                <a:effectLst/>
                <a:latin typeface="Calibri" panose="020F0502020204030204" pitchFamily="34" charset="0"/>
                <a:cs typeface="Calibri" panose="020F0502020204030204" pitchFamily="34" charset="0"/>
              </a:rPr>
              <a:t>Analyze and visualize Zomato’s restaurant and order data to uncover trends in customer preferences, restaurant performance, pricing impact, and location-based insights. The goal is to transform raw data into actionable business intelligence for decision-making.</a:t>
            </a:r>
            <a:endParaRPr lang="en-US" sz="1600" b="1" dirty="0">
              <a:effectLst/>
              <a:latin typeface="Calibri" panose="020F0502020204030204" pitchFamily="34" charset="0"/>
              <a:cs typeface="Calibri" panose="020F0502020204030204" pitchFamily="34" charset="0"/>
            </a:endParaRPr>
          </a:p>
        </p:txBody>
      </p:sp>
      <p:sp>
        <p:nvSpPr>
          <p:cNvPr id="17" name="Google Shape;167;p20">
            <a:extLst>
              <a:ext uri="{FF2B5EF4-FFF2-40B4-BE49-F238E27FC236}">
                <a16:creationId xmlns:a16="http://schemas.microsoft.com/office/drawing/2014/main" id="{1D73B1ED-F22D-5F0B-D53A-26504FE8AA7E}"/>
              </a:ext>
            </a:extLst>
          </p:cNvPr>
          <p:cNvSpPr txBox="1">
            <a:spLocks/>
          </p:cNvSpPr>
          <p:nvPr/>
        </p:nvSpPr>
        <p:spPr>
          <a:xfrm>
            <a:off x="397968" y="3781151"/>
            <a:ext cx="1366684" cy="424691"/>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000"/>
              <a:buFont typeface="Poppins"/>
              <a:buNone/>
              <a:defRPr sz="3000" b="1" i="0" u="none" strike="noStrike" cap="none">
                <a:solidFill>
                  <a:schemeClr val="accent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sz="2400" dirty="0"/>
              <a:t>Project</a:t>
            </a:r>
          </a:p>
        </p:txBody>
      </p:sp>
      <p:sp>
        <p:nvSpPr>
          <p:cNvPr id="18" name="Google Shape;179;p21">
            <a:extLst>
              <a:ext uri="{FF2B5EF4-FFF2-40B4-BE49-F238E27FC236}">
                <a16:creationId xmlns:a16="http://schemas.microsoft.com/office/drawing/2014/main" id="{369B287C-7A84-0084-33C4-5A3B849900A1}"/>
              </a:ext>
            </a:extLst>
          </p:cNvPr>
          <p:cNvSpPr/>
          <p:nvPr/>
        </p:nvSpPr>
        <p:spPr>
          <a:xfrm>
            <a:off x="331615" y="873472"/>
            <a:ext cx="1433037" cy="518160"/>
          </a:xfrm>
          <a:prstGeom prst="roundRect">
            <a:avLst>
              <a:gd name="adj" fmla="val 0"/>
            </a:avLst>
          </a:prstGeom>
          <a:noFill/>
          <a:ln w="9525" cap="flat" cmpd="sng">
            <a:solidFill>
              <a:schemeClr val="tx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tx1"/>
              </a:solidFill>
              <a:latin typeface="Calibri"/>
              <a:ea typeface="Calibri"/>
              <a:cs typeface="Calibri"/>
              <a:sym typeface="Calibri"/>
            </a:endParaRPr>
          </a:p>
        </p:txBody>
      </p:sp>
      <p:sp>
        <p:nvSpPr>
          <p:cNvPr id="19" name="Google Shape;179;p21">
            <a:extLst>
              <a:ext uri="{FF2B5EF4-FFF2-40B4-BE49-F238E27FC236}">
                <a16:creationId xmlns:a16="http://schemas.microsoft.com/office/drawing/2014/main" id="{313827EA-0777-55F8-C116-A68A108AA940}"/>
              </a:ext>
            </a:extLst>
          </p:cNvPr>
          <p:cNvSpPr/>
          <p:nvPr/>
        </p:nvSpPr>
        <p:spPr>
          <a:xfrm>
            <a:off x="331615" y="3721878"/>
            <a:ext cx="1433037" cy="518160"/>
          </a:xfrm>
          <a:prstGeom prst="roundRect">
            <a:avLst>
              <a:gd name="adj" fmla="val 0"/>
            </a:avLst>
          </a:prstGeom>
          <a:noFill/>
          <a:ln w="9525" cap="flat" cmpd="sng">
            <a:solidFill>
              <a:schemeClr val="tx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chemeClr val="tx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Google Shape;172;p21"/>
          <p:cNvPicPr preferRelativeResize="0"/>
          <p:nvPr/>
        </p:nvPicPr>
        <p:blipFill>
          <a:blip r:embed="rId3">
            <a:alphaModFix/>
          </a:blip>
          <a:stretch>
            <a:fillRect/>
          </a:stretch>
        </p:blipFill>
        <p:spPr>
          <a:xfrm>
            <a:off x="6949440" y="-15125"/>
            <a:ext cx="5242559" cy="6130093"/>
          </a:xfrm>
          <a:prstGeom prst="rect">
            <a:avLst/>
          </a:prstGeom>
          <a:noFill/>
          <a:ln>
            <a:noFill/>
          </a:ln>
        </p:spPr>
      </p:pic>
      <p:pic>
        <p:nvPicPr>
          <p:cNvPr id="174" name="Google Shape;174;p21"/>
          <p:cNvPicPr preferRelativeResize="0"/>
          <p:nvPr/>
        </p:nvPicPr>
        <p:blipFill rotWithShape="1">
          <a:blip r:embed="rId4">
            <a:alphaModFix/>
          </a:blip>
          <a:srcRect/>
          <a:stretch/>
        </p:blipFill>
        <p:spPr>
          <a:xfrm rot="10800000">
            <a:off x="11187781" y="4816995"/>
            <a:ext cx="356384" cy="178682"/>
          </a:xfrm>
          <a:prstGeom prst="rect">
            <a:avLst/>
          </a:prstGeom>
          <a:noFill/>
          <a:ln>
            <a:noFill/>
          </a:ln>
        </p:spPr>
      </p:pic>
      <p:cxnSp>
        <p:nvCxnSpPr>
          <p:cNvPr id="175" name="Google Shape;175;p21"/>
          <p:cNvCxnSpPr/>
          <p:nvPr/>
        </p:nvCxnSpPr>
        <p:spPr>
          <a:xfrm>
            <a:off x="2552700" y="6464300"/>
            <a:ext cx="9639300" cy="0"/>
          </a:xfrm>
          <a:prstGeom prst="straightConnector1">
            <a:avLst/>
          </a:prstGeom>
          <a:noFill/>
          <a:ln w="9525" cap="flat" cmpd="sng">
            <a:solidFill>
              <a:schemeClr val="accent1"/>
            </a:solidFill>
            <a:prstDash val="solid"/>
            <a:miter lim="800000"/>
            <a:headEnd type="none" w="sm" len="sm"/>
            <a:tailEnd type="none" w="sm" len="sm"/>
          </a:ln>
        </p:spPr>
      </p:cxnSp>
      <p:pic>
        <p:nvPicPr>
          <p:cNvPr id="176" name="Google Shape;176;p21"/>
          <p:cNvPicPr preferRelativeResize="0"/>
          <p:nvPr/>
        </p:nvPicPr>
        <p:blipFill rotWithShape="1">
          <a:blip r:embed="rId5">
            <a:alphaModFix/>
          </a:blip>
          <a:srcRect/>
          <a:stretch/>
        </p:blipFill>
        <p:spPr>
          <a:xfrm>
            <a:off x="9774780" y="584200"/>
            <a:ext cx="1423155" cy="774338"/>
          </a:xfrm>
          <a:prstGeom prst="rect">
            <a:avLst/>
          </a:prstGeom>
          <a:noFill/>
          <a:ln>
            <a:noFill/>
          </a:ln>
        </p:spPr>
      </p:pic>
      <p:pic>
        <p:nvPicPr>
          <p:cNvPr id="177" name="Google Shape;177;p21"/>
          <p:cNvPicPr preferRelativeResize="0"/>
          <p:nvPr/>
        </p:nvPicPr>
        <p:blipFill rotWithShape="1">
          <a:blip r:embed="rId6">
            <a:alphaModFix/>
          </a:blip>
          <a:srcRect/>
          <a:stretch/>
        </p:blipFill>
        <p:spPr>
          <a:xfrm rot="-589488">
            <a:off x="514053" y="769415"/>
            <a:ext cx="202415" cy="158251"/>
          </a:xfrm>
          <a:prstGeom prst="rect">
            <a:avLst/>
          </a:prstGeom>
          <a:noFill/>
          <a:ln>
            <a:noFill/>
          </a:ln>
        </p:spPr>
      </p:pic>
      <p:pic>
        <p:nvPicPr>
          <p:cNvPr id="178" name="Google Shape;178;p21"/>
          <p:cNvPicPr preferRelativeResize="0"/>
          <p:nvPr/>
        </p:nvPicPr>
        <p:blipFill rotWithShape="1">
          <a:blip r:embed="rId7">
            <a:alphaModFix/>
          </a:blip>
          <a:srcRect/>
          <a:stretch/>
        </p:blipFill>
        <p:spPr>
          <a:xfrm rot="-605715">
            <a:off x="2744646" y="687257"/>
            <a:ext cx="124112" cy="97032"/>
          </a:xfrm>
          <a:prstGeom prst="rect">
            <a:avLst/>
          </a:prstGeom>
          <a:noFill/>
          <a:ln>
            <a:noFill/>
          </a:ln>
        </p:spPr>
      </p:pic>
      <p:sp>
        <p:nvSpPr>
          <p:cNvPr id="180" name="Google Shape;180;p21"/>
          <p:cNvSpPr txBox="1"/>
          <p:nvPr/>
        </p:nvSpPr>
        <p:spPr>
          <a:xfrm>
            <a:off x="728486" y="1271442"/>
            <a:ext cx="3178624" cy="523180"/>
          </a:xfrm>
          <a:prstGeom prst="rect">
            <a:avLst/>
          </a:prstGeom>
          <a:noFill/>
          <a:ln>
            <a:solidFill>
              <a:schemeClr val="tx1"/>
            </a:solid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dirty="0">
                <a:solidFill>
                  <a:schemeClr val="accent1"/>
                </a:solidFill>
                <a:latin typeface="Calibri"/>
                <a:ea typeface="Calibri"/>
                <a:cs typeface="Calibri"/>
                <a:sym typeface="Calibri"/>
              </a:rPr>
              <a:t>Business Use Cases:</a:t>
            </a:r>
            <a:endParaRPr sz="2800" b="1" dirty="0">
              <a:solidFill>
                <a:schemeClr val="accent1"/>
              </a:solidFill>
              <a:latin typeface="Calibri"/>
              <a:ea typeface="Calibri"/>
              <a:cs typeface="Calibri"/>
              <a:sym typeface="Calibri"/>
            </a:endParaRPr>
          </a:p>
        </p:txBody>
      </p:sp>
      <p:pic>
        <p:nvPicPr>
          <p:cNvPr id="188" name="Google Shape;188;p21" descr="A person holding a bag and a phone&#10;&#10;Description automatically generated"/>
          <p:cNvPicPr preferRelativeResize="0"/>
          <p:nvPr/>
        </p:nvPicPr>
        <p:blipFill rotWithShape="1">
          <a:blip r:embed="rId8">
            <a:alphaModFix/>
          </a:blip>
          <a:srcRect/>
          <a:stretch/>
        </p:blipFill>
        <p:spPr>
          <a:xfrm>
            <a:off x="5275385" y="943768"/>
            <a:ext cx="7516416" cy="5989080"/>
          </a:xfrm>
          <a:prstGeom prst="rect">
            <a:avLst/>
          </a:prstGeom>
          <a:noFill/>
          <a:ln>
            <a:noFill/>
          </a:ln>
        </p:spPr>
      </p:pic>
      <p:sp>
        <p:nvSpPr>
          <p:cNvPr id="189" name="Google Shape;189;p21"/>
          <p:cNvSpPr txBox="1">
            <a:spLocks noGrp="1"/>
          </p:cNvSpPr>
          <p:nvPr>
            <p:ph type="title"/>
          </p:nvPr>
        </p:nvSpPr>
        <p:spPr>
          <a:xfrm>
            <a:off x="698500" y="593725"/>
            <a:ext cx="2177801"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latin typeface="Poppins"/>
                <a:ea typeface="Poppins"/>
                <a:cs typeface="Poppins"/>
                <a:sym typeface="Poppins"/>
              </a:rPr>
              <a:t>Objective</a:t>
            </a:r>
            <a:endParaRPr dirty="0"/>
          </a:p>
        </p:txBody>
      </p:sp>
      <p:sp>
        <p:nvSpPr>
          <p:cNvPr id="20" name="Google Shape;164;p20">
            <a:extLst>
              <a:ext uri="{FF2B5EF4-FFF2-40B4-BE49-F238E27FC236}">
                <a16:creationId xmlns:a16="http://schemas.microsoft.com/office/drawing/2014/main" id="{8105B917-D08E-EE15-AA0E-0953B4FDA967}"/>
              </a:ext>
            </a:extLst>
          </p:cNvPr>
          <p:cNvSpPr txBox="1"/>
          <p:nvPr/>
        </p:nvSpPr>
        <p:spPr>
          <a:xfrm>
            <a:off x="402688" y="1921797"/>
            <a:ext cx="5946950" cy="4093388"/>
          </a:xfrm>
          <a:prstGeom prst="rect">
            <a:avLst/>
          </a:prstGeom>
          <a:noFill/>
          <a:ln>
            <a:noFill/>
          </a:ln>
        </p:spPr>
        <p:txBody>
          <a:bodyPr spcFirstLastPara="1" wrap="square" lIns="91425" tIns="45700" rIns="91425" bIns="45700" anchor="t" anchorCtr="0">
            <a:spAutoFit/>
          </a:bodyPr>
          <a:lstStyle/>
          <a:p>
            <a:pPr marL="285750" indent="-285750" algn="just" rtl="0">
              <a:spcBef>
                <a:spcPts val="1200"/>
              </a:spcBef>
              <a:spcAft>
                <a:spcPts val="1200"/>
              </a:spcAft>
              <a:buFont typeface="Wingdings" panose="05000000000000000000" pitchFamily="2" charset="2"/>
              <a:buChar char="v"/>
            </a:pPr>
            <a:r>
              <a:rPr lang="en-US" sz="2000" b="1" dirty="0">
                <a:effectLst/>
                <a:latin typeface="Calibri" panose="020F0502020204030204" pitchFamily="34" charset="0"/>
                <a:cs typeface="Calibri" panose="020F0502020204030204" pitchFamily="34" charset="0"/>
              </a:rPr>
              <a:t>To identify top-performing restaurants based on ratings and order volume.</a:t>
            </a:r>
          </a:p>
          <a:p>
            <a:pPr marL="285750" indent="-285750" algn="just" rtl="0">
              <a:spcBef>
                <a:spcPts val="1200"/>
              </a:spcBef>
              <a:spcAft>
                <a:spcPts val="1200"/>
              </a:spcAft>
              <a:buFont typeface="Wingdings" panose="05000000000000000000" pitchFamily="2" charset="2"/>
              <a:buChar char="v"/>
            </a:pPr>
            <a:r>
              <a:rPr lang="en-US" sz="2000" b="1" dirty="0">
                <a:latin typeface="Calibri" panose="020F0502020204030204" pitchFamily="34" charset="0"/>
                <a:cs typeface="Calibri" panose="020F0502020204030204" pitchFamily="34" charset="0"/>
              </a:rPr>
              <a:t>To analyze how pricing impacts customer orders.</a:t>
            </a:r>
          </a:p>
          <a:p>
            <a:pPr marL="285750" indent="-285750" algn="just" rtl="0">
              <a:spcBef>
                <a:spcPts val="1200"/>
              </a:spcBef>
              <a:spcAft>
                <a:spcPts val="1200"/>
              </a:spcAft>
              <a:buFont typeface="Wingdings" panose="05000000000000000000" pitchFamily="2" charset="2"/>
              <a:buChar char="v"/>
            </a:pPr>
            <a:r>
              <a:rPr lang="en-US" sz="2000" b="1" dirty="0">
                <a:effectLst/>
                <a:latin typeface="Calibri" panose="020F0502020204030204" pitchFamily="34" charset="0"/>
                <a:cs typeface="Calibri" panose="020F0502020204030204" pitchFamily="34" charset="0"/>
              </a:rPr>
              <a:t>To understand customer preferences </a:t>
            </a:r>
            <a:r>
              <a:rPr lang="en-US" sz="2000" b="1" dirty="0">
                <a:latin typeface="Calibri" panose="020F0502020204030204" pitchFamily="34" charset="0"/>
                <a:cs typeface="Calibri" panose="020F0502020204030204" pitchFamily="34" charset="0"/>
              </a:rPr>
              <a:t>in different cities and areas.</a:t>
            </a:r>
          </a:p>
          <a:p>
            <a:pPr marL="285750" indent="-285750" algn="just" rtl="0">
              <a:spcBef>
                <a:spcPts val="1200"/>
              </a:spcBef>
              <a:spcAft>
                <a:spcPts val="1200"/>
              </a:spcAft>
              <a:buFont typeface="Wingdings" panose="05000000000000000000" pitchFamily="2" charset="2"/>
              <a:buChar char="v"/>
            </a:pPr>
            <a:r>
              <a:rPr lang="en-US" sz="2000" b="1" dirty="0">
                <a:effectLst/>
                <a:latin typeface="Calibri" panose="020F0502020204030204" pitchFamily="34" charset="0"/>
                <a:cs typeface="Calibri" panose="020F0502020204030204" pitchFamily="34" charset="0"/>
              </a:rPr>
              <a:t>To optimize delivery times and to improve efficiency</a:t>
            </a:r>
          </a:p>
          <a:p>
            <a:pPr marL="285750" indent="-285750" algn="just" rtl="0">
              <a:spcBef>
                <a:spcPts val="1200"/>
              </a:spcBef>
              <a:spcAft>
                <a:spcPts val="1200"/>
              </a:spcAft>
              <a:buFont typeface="Wingdings" panose="05000000000000000000" pitchFamily="2" charset="2"/>
              <a:buChar char="v"/>
            </a:pPr>
            <a:r>
              <a:rPr lang="en-US" sz="2000" b="1" dirty="0">
                <a:latin typeface="Calibri" panose="020F0502020204030204" pitchFamily="34" charset="0"/>
                <a:cs typeface="Calibri" panose="020F0502020204030204" pitchFamily="34" charset="0"/>
              </a:rPr>
              <a:t>To forecast demand trends for future growth.</a:t>
            </a:r>
            <a:endParaRPr lang="en-US" sz="2000" b="1" dirty="0">
              <a:effectLst/>
              <a:latin typeface="Calibri" panose="020F0502020204030204" pitchFamily="34"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pic>
        <p:nvPicPr>
          <p:cNvPr id="276" name="Google Shape;276;p24"/>
          <p:cNvPicPr preferRelativeResize="0"/>
          <p:nvPr/>
        </p:nvPicPr>
        <p:blipFill>
          <a:blip r:embed="rId3">
            <a:alphaModFix/>
          </a:blip>
          <a:stretch>
            <a:fillRect/>
          </a:stretch>
        </p:blipFill>
        <p:spPr>
          <a:xfrm>
            <a:off x="7307591" y="-3684"/>
            <a:ext cx="5224922" cy="6858000"/>
          </a:xfrm>
          <a:prstGeom prst="rect">
            <a:avLst/>
          </a:prstGeom>
          <a:noFill/>
          <a:ln>
            <a:noFill/>
          </a:ln>
        </p:spPr>
      </p:pic>
      <p:pic>
        <p:nvPicPr>
          <p:cNvPr id="277" name="Google Shape;277;p24"/>
          <p:cNvPicPr preferRelativeResize="0"/>
          <p:nvPr/>
        </p:nvPicPr>
        <p:blipFill rotWithShape="1">
          <a:blip r:embed="rId4">
            <a:alphaModFix/>
          </a:blip>
          <a:srcRect/>
          <a:stretch/>
        </p:blipFill>
        <p:spPr>
          <a:xfrm rot="-589488">
            <a:off x="507006" y="920245"/>
            <a:ext cx="202415" cy="158251"/>
          </a:xfrm>
          <a:prstGeom prst="rect">
            <a:avLst/>
          </a:prstGeom>
          <a:noFill/>
          <a:ln>
            <a:noFill/>
          </a:ln>
        </p:spPr>
      </p:pic>
      <p:pic>
        <p:nvPicPr>
          <p:cNvPr id="278" name="Google Shape;278;p24"/>
          <p:cNvPicPr preferRelativeResize="0"/>
          <p:nvPr/>
        </p:nvPicPr>
        <p:blipFill rotWithShape="1">
          <a:blip r:embed="rId5">
            <a:alphaModFix/>
          </a:blip>
          <a:srcRect/>
          <a:stretch/>
        </p:blipFill>
        <p:spPr>
          <a:xfrm rot="-605715">
            <a:off x="2690886" y="855618"/>
            <a:ext cx="124112" cy="97032"/>
          </a:xfrm>
          <a:prstGeom prst="rect">
            <a:avLst/>
          </a:prstGeom>
          <a:noFill/>
          <a:ln>
            <a:noFill/>
          </a:ln>
        </p:spPr>
      </p:pic>
      <p:pic>
        <p:nvPicPr>
          <p:cNvPr id="279" name="Google Shape;279;p24"/>
          <p:cNvPicPr preferRelativeResize="0"/>
          <p:nvPr/>
        </p:nvPicPr>
        <p:blipFill rotWithShape="1">
          <a:blip r:embed="rId6">
            <a:alphaModFix/>
          </a:blip>
          <a:srcRect/>
          <a:stretch/>
        </p:blipFill>
        <p:spPr>
          <a:xfrm>
            <a:off x="5371852" y="1229507"/>
            <a:ext cx="6085306" cy="5239230"/>
          </a:xfrm>
          <a:prstGeom prst="rect">
            <a:avLst/>
          </a:prstGeom>
          <a:noFill/>
          <a:ln>
            <a:noFill/>
          </a:ln>
        </p:spPr>
      </p:pic>
      <p:pic>
        <p:nvPicPr>
          <p:cNvPr id="280" name="Google Shape;280;p24"/>
          <p:cNvPicPr preferRelativeResize="0"/>
          <p:nvPr/>
        </p:nvPicPr>
        <p:blipFill rotWithShape="1">
          <a:blip r:embed="rId7">
            <a:alphaModFix/>
          </a:blip>
          <a:srcRect/>
          <a:stretch/>
        </p:blipFill>
        <p:spPr>
          <a:xfrm>
            <a:off x="9953755" y="389263"/>
            <a:ext cx="1544422" cy="774338"/>
          </a:xfrm>
          <a:prstGeom prst="rect">
            <a:avLst/>
          </a:prstGeom>
          <a:noFill/>
          <a:ln>
            <a:noFill/>
          </a:ln>
        </p:spPr>
      </p:pic>
      <p:pic>
        <p:nvPicPr>
          <p:cNvPr id="281" name="Google Shape;281;p24" descr="A black background with a black square&#10;&#10;Description automatically generated with medium confidence"/>
          <p:cNvPicPr preferRelativeResize="0"/>
          <p:nvPr/>
        </p:nvPicPr>
        <p:blipFill rotWithShape="1">
          <a:blip r:embed="rId8">
            <a:alphaModFix/>
          </a:blip>
          <a:srcRect/>
          <a:stretch/>
        </p:blipFill>
        <p:spPr>
          <a:xfrm rot="591629">
            <a:off x="7312909" y="5432611"/>
            <a:ext cx="3383027" cy="295563"/>
          </a:xfrm>
          <a:prstGeom prst="rect">
            <a:avLst/>
          </a:prstGeom>
          <a:noFill/>
          <a:ln>
            <a:noFill/>
          </a:ln>
        </p:spPr>
      </p:pic>
      <p:grpSp>
        <p:nvGrpSpPr>
          <p:cNvPr id="282" name="Google Shape;282;p24"/>
          <p:cNvGrpSpPr/>
          <p:nvPr/>
        </p:nvGrpSpPr>
        <p:grpSpPr>
          <a:xfrm>
            <a:off x="10737463" y="2118822"/>
            <a:ext cx="685825" cy="3214201"/>
            <a:chOff x="11059391" y="2420023"/>
            <a:chExt cx="668892" cy="3134840"/>
          </a:xfrm>
        </p:grpSpPr>
        <p:sp>
          <p:nvSpPr>
            <p:cNvPr id="283" name="Google Shape;283;p24"/>
            <p:cNvSpPr/>
            <p:nvPr/>
          </p:nvSpPr>
          <p:spPr>
            <a:xfrm rot="5400000">
              <a:off x="10934570" y="3523986"/>
              <a:ext cx="793785" cy="518645"/>
            </a:xfrm>
            <a:custGeom>
              <a:avLst/>
              <a:gdLst/>
              <a:ahLst/>
              <a:cxnLst/>
              <a:rect l="l" t="t" r="r" b="b"/>
              <a:pathLst>
                <a:path w="793785" h="518645" extrusionOk="0">
                  <a:moveTo>
                    <a:pt x="280968" y="516784"/>
                  </a:moveTo>
                  <a:cubicBezTo>
                    <a:pt x="287790" y="470409"/>
                    <a:pt x="294343" y="426253"/>
                    <a:pt x="300795" y="382063"/>
                  </a:cubicBezTo>
                  <a:cubicBezTo>
                    <a:pt x="309600" y="321675"/>
                    <a:pt x="318370" y="261321"/>
                    <a:pt x="327108" y="200934"/>
                  </a:cubicBezTo>
                  <a:cubicBezTo>
                    <a:pt x="328922" y="188366"/>
                    <a:pt x="329897" y="175529"/>
                    <a:pt x="316488" y="168371"/>
                  </a:cubicBezTo>
                  <a:cubicBezTo>
                    <a:pt x="302879" y="161079"/>
                    <a:pt x="291655" y="167867"/>
                    <a:pt x="281506" y="176671"/>
                  </a:cubicBezTo>
                  <a:cubicBezTo>
                    <a:pt x="238492" y="213905"/>
                    <a:pt x="214834" y="261960"/>
                    <a:pt x="205929" y="317172"/>
                  </a:cubicBezTo>
                  <a:cubicBezTo>
                    <a:pt x="196386" y="376283"/>
                    <a:pt x="188522" y="435696"/>
                    <a:pt x="180625" y="495075"/>
                  </a:cubicBezTo>
                  <a:cubicBezTo>
                    <a:pt x="178474" y="511205"/>
                    <a:pt x="172392" y="518363"/>
                    <a:pt x="154884" y="517994"/>
                  </a:cubicBezTo>
                  <a:cubicBezTo>
                    <a:pt x="104040" y="516985"/>
                    <a:pt x="53163" y="517624"/>
                    <a:pt x="0" y="517624"/>
                  </a:cubicBezTo>
                  <a:cubicBezTo>
                    <a:pt x="706" y="510399"/>
                    <a:pt x="1109" y="504014"/>
                    <a:pt x="1983" y="497730"/>
                  </a:cubicBezTo>
                  <a:cubicBezTo>
                    <a:pt x="18785" y="377459"/>
                    <a:pt x="36259" y="257255"/>
                    <a:pt x="52020" y="136850"/>
                  </a:cubicBezTo>
                  <a:cubicBezTo>
                    <a:pt x="56153" y="105362"/>
                    <a:pt x="55347" y="73169"/>
                    <a:pt x="56053" y="41278"/>
                  </a:cubicBezTo>
                  <a:cubicBezTo>
                    <a:pt x="56288" y="29987"/>
                    <a:pt x="59312" y="23233"/>
                    <a:pt x="71679" y="22258"/>
                  </a:cubicBezTo>
                  <a:cubicBezTo>
                    <a:pt x="121346" y="18461"/>
                    <a:pt x="171014" y="14294"/>
                    <a:pt x="220682" y="10362"/>
                  </a:cubicBezTo>
                  <a:cubicBezTo>
                    <a:pt x="222765" y="10194"/>
                    <a:pt x="224916" y="10900"/>
                    <a:pt x="229318" y="11505"/>
                  </a:cubicBezTo>
                  <a:lnTo>
                    <a:pt x="229318" y="147973"/>
                  </a:lnTo>
                  <a:cubicBezTo>
                    <a:pt x="237148" y="136716"/>
                    <a:pt x="245986" y="124047"/>
                    <a:pt x="254790" y="111378"/>
                  </a:cubicBezTo>
                  <a:cubicBezTo>
                    <a:pt x="280061" y="74950"/>
                    <a:pt x="311649" y="45244"/>
                    <a:pt x="349656" y="22493"/>
                  </a:cubicBezTo>
                  <a:cubicBezTo>
                    <a:pt x="358259" y="17352"/>
                    <a:pt x="367400" y="12849"/>
                    <a:pt x="376742" y="9220"/>
                  </a:cubicBezTo>
                  <a:cubicBezTo>
                    <a:pt x="448051" y="-18471"/>
                    <a:pt x="506052" y="18024"/>
                    <a:pt x="511832" y="94407"/>
                  </a:cubicBezTo>
                  <a:cubicBezTo>
                    <a:pt x="512941" y="109261"/>
                    <a:pt x="512000" y="124282"/>
                    <a:pt x="515562" y="140681"/>
                  </a:cubicBezTo>
                  <a:cubicBezTo>
                    <a:pt x="526719" y="126533"/>
                    <a:pt x="536901" y="111445"/>
                    <a:pt x="549201" y="98373"/>
                  </a:cubicBezTo>
                  <a:cubicBezTo>
                    <a:pt x="572489" y="73606"/>
                    <a:pt x="595071" y="47596"/>
                    <a:pt x="621484" y="26560"/>
                  </a:cubicBezTo>
                  <a:cubicBezTo>
                    <a:pt x="650586" y="3372"/>
                    <a:pt x="686644" y="-2441"/>
                    <a:pt x="723542" y="3137"/>
                  </a:cubicBezTo>
                  <a:cubicBezTo>
                    <a:pt x="769647" y="10093"/>
                    <a:pt x="796464" y="39833"/>
                    <a:pt x="793574" y="86342"/>
                  </a:cubicBezTo>
                  <a:cubicBezTo>
                    <a:pt x="790112" y="142126"/>
                    <a:pt x="784097" y="197876"/>
                    <a:pt x="776099" y="253223"/>
                  </a:cubicBezTo>
                  <a:cubicBezTo>
                    <a:pt x="764573" y="332967"/>
                    <a:pt x="750291" y="412307"/>
                    <a:pt x="737118" y="491849"/>
                  </a:cubicBezTo>
                  <a:cubicBezTo>
                    <a:pt x="733455" y="514028"/>
                    <a:pt x="730195" y="517456"/>
                    <a:pt x="708050" y="517758"/>
                  </a:cubicBezTo>
                  <a:cubicBezTo>
                    <a:pt x="666615" y="518363"/>
                    <a:pt x="625181" y="517758"/>
                    <a:pt x="583780" y="518632"/>
                  </a:cubicBezTo>
                  <a:cubicBezTo>
                    <a:pt x="568691" y="518968"/>
                    <a:pt x="566104" y="513121"/>
                    <a:pt x="567986" y="499545"/>
                  </a:cubicBezTo>
                  <a:cubicBezTo>
                    <a:pt x="581293" y="403066"/>
                    <a:pt x="594063" y="306486"/>
                    <a:pt x="606933" y="209940"/>
                  </a:cubicBezTo>
                  <a:cubicBezTo>
                    <a:pt x="607908" y="202715"/>
                    <a:pt x="608714" y="195490"/>
                    <a:pt x="609017" y="188231"/>
                  </a:cubicBezTo>
                  <a:cubicBezTo>
                    <a:pt x="609991" y="165616"/>
                    <a:pt x="601254" y="159768"/>
                    <a:pt x="580352" y="169514"/>
                  </a:cubicBezTo>
                  <a:cubicBezTo>
                    <a:pt x="551015" y="183191"/>
                    <a:pt x="532835" y="207924"/>
                    <a:pt x="517444" y="235009"/>
                  </a:cubicBezTo>
                  <a:cubicBezTo>
                    <a:pt x="490762" y="282022"/>
                    <a:pt x="484747" y="334378"/>
                    <a:pt x="478328" y="386734"/>
                  </a:cubicBezTo>
                  <a:cubicBezTo>
                    <a:pt x="473489" y="426186"/>
                    <a:pt x="467407" y="465470"/>
                    <a:pt x="462265" y="504854"/>
                  </a:cubicBezTo>
                  <a:cubicBezTo>
                    <a:pt x="461257" y="512617"/>
                    <a:pt x="459308" y="516985"/>
                    <a:pt x="450235" y="516918"/>
                  </a:cubicBezTo>
                  <a:cubicBezTo>
                    <a:pt x="394855" y="516616"/>
                    <a:pt x="339474" y="516784"/>
                    <a:pt x="281036" y="51678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4" name="Google Shape;284;p24"/>
            <p:cNvSpPr/>
            <p:nvPr/>
          </p:nvSpPr>
          <p:spPr>
            <a:xfrm rot="5400000">
              <a:off x="11081233" y="5041760"/>
              <a:ext cx="492264" cy="533941"/>
            </a:xfrm>
            <a:custGeom>
              <a:avLst/>
              <a:gdLst/>
              <a:ahLst/>
              <a:cxnLst/>
              <a:rect l="l" t="t" r="r" b="b"/>
              <a:pathLst>
                <a:path w="492264" h="533941" extrusionOk="0">
                  <a:moveTo>
                    <a:pt x="263042" y="100"/>
                  </a:moveTo>
                  <a:cubicBezTo>
                    <a:pt x="400048" y="-3327"/>
                    <a:pt x="488730" y="81457"/>
                    <a:pt x="492091" y="204484"/>
                  </a:cubicBezTo>
                  <a:cubicBezTo>
                    <a:pt x="494914" y="308389"/>
                    <a:pt x="463594" y="398550"/>
                    <a:pt x="385094" y="469288"/>
                  </a:cubicBezTo>
                  <a:cubicBezTo>
                    <a:pt x="308072" y="538648"/>
                    <a:pt x="186961" y="554073"/>
                    <a:pt x="101672" y="506455"/>
                  </a:cubicBezTo>
                  <a:cubicBezTo>
                    <a:pt x="38798" y="471372"/>
                    <a:pt x="9562" y="414042"/>
                    <a:pt x="2303" y="345993"/>
                  </a:cubicBezTo>
                  <a:cubicBezTo>
                    <a:pt x="-10870" y="222798"/>
                    <a:pt x="32514" y="121850"/>
                    <a:pt x="131244" y="46273"/>
                  </a:cubicBezTo>
                  <a:cubicBezTo>
                    <a:pt x="174023" y="13509"/>
                    <a:pt x="223892" y="67"/>
                    <a:pt x="263109" y="100"/>
                  </a:cubicBezTo>
                  <a:close/>
                  <a:moveTo>
                    <a:pt x="171906" y="303516"/>
                  </a:moveTo>
                  <a:cubicBezTo>
                    <a:pt x="177585" y="326065"/>
                    <a:pt x="180979" y="349588"/>
                    <a:pt x="189582" y="370961"/>
                  </a:cubicBezTo>
                  <a:cubicBezTo>
                    <a:pt x="199730" y="396198"/>
                    <a:pt x="223489" y="403053"/>
                    <a:pt x="246273" y="388133"/>
                  </a:cubicBezTo>
                  <a:cubicBezTo>
                    <a:pt x="258875" y="379866"/>
                    <a:pt x="271073" y="368071"/>
                    <a:pt x="278365" y="355032"/>
                  </a:cubicBezTo>
                  <a:cubicBezTo>
                    <a:pt x="309954" y="298610"/>
                    <a:pt x="314591" y="238424"/>
                    <a:pt x="297486" y="176457"/>
                  </a:cubicBezTo>
                  <a:cubicBezTo>
                    <a:pt x="292378" y="157975"/>
                    <a:pt x="279777" y="146784"/>
                    <a:pt x="260555" y="144533"/>
                  </a:cubicBezTo>
                  <a:cubicBezTo>
                    <a:pt x="241467" y="142315"/>
                    <a:pt x="226950" y="150279"/>
                    <a:pt x="216634" y="166376"/>
                  </a:cubicBezTo>
                  <a:cubicBezTo>
                    <a:pt x="190086" y="207911"/>
                    <a:pt x="175535" y="253076"/>
                    <a:pt x="171939" y="30351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5" name="Google Shape;285;p24"/>
            <p:cNvSpPr/>
            <p:nvPr/>
          </p:nvSpPr>
          <p:spPr>
            <a:xfrm rot="5400000">
              <a:off x="11081802" y="2871110"/>
              <a:ext cx="485200" cy="530022"/>
            </a:xfrm>
            <a:custGeom>
              <a:avLst/>
              <a:gdLst/>
              <a:ahLst/>
              <a:cxnLst/>
              <a:rect l="l" t="t" r="r" b="b"/>
              <a:pathLst>
                <a:path w="485200" h="530022" extrusionOk="0">
                  <a:moveTo>
                    <a:pt x="485200" y="223253"/>
                  </a:moveTo>
                  <a:cubicBezTo>
                    <a:pt x="484125" y="348766"/>
                    <a:pt x="431970" y="445413"/>
                    <a:pt x="319496" y="503751"/>
                  </a:cubicBezTo>
                  <a:cubicBezTo>
                    <a:pt x="254739" y="537355"/>
                    <a:pt x="185111" y="537994"/>
                    <a:pt x="117666" y="509833"/>
                  </a:cubicBezTo>
                  <a:cubicBezTo>
                    <a:pt x="50255" y="481706"/>
                    <a:pt x="16281" y="426763"/>
                    <a:pt x="4620" y="356226"/>
                  </a:cubicBezTo>
                  <a:cubicBezTo>
                    <a:pt x="-17021" y="225370"/>
                    <a:pt x="38460" y="100495"/>
                    <a:pt x="148112" y="34328"/>
                  </a:cubicBezTo>
                  <a:cubicBezTo>
                    <a:pt x="238408" y="-20145"/>
                    <a:pt x="361064" y="-8720"/>
                    <a:pt x="429887" y="61010"/>
                  </a:cubicBezTo>
                  <a:cubicBezTo>
                    <a:pt x="470582" y="102209"/>
                    <a:pt x="484192" y="153691"/>
                    <a:pt x="485133" y="209777"/>
                  </a:cubicBezTo>
                  <a:cubicBezTo>
                    <a:pt x="485200" y="214247"/>
                    <a:pt x="485133" y="218750"/>
                    <a:pt x="485133" y="223219"/>
                  </a:cubicBezTo>
                  <a:close/>
                  <a:moveTo>
                    <a:pt x="306759" y="223824"/>
                  </a:moveTo>
                  <a:cubicBezTo>
                    <a:pt x="305281" y="213642"/>
                    <a:pt x="303668" y="195764"/>
                    <a:pt x="299837" y="178391"/>
                  </a:cubicBezTo>
                  <a:cubicBezTo>
                    <a:pt x="295267" y="157623"/>
                    <a:pt x="283001" y="143274"/>
                    <a:pt x="260587" y="140048"/>
                  </a:cubicBezTo>
                  <a:cubicBezTo>
                    <a:pt x="239550" y="137023"/>
                    <a:pt x="224764" y="147273"/>
                    <a:pt x="213977" y="163638"/>
                  </a:cubicBezTo>
                  <a:cubicBezTo>
                    <a:pt x="173920" y="224530"/>
                    <a:pt x="165956" y="290563"/>
                    <a:pt x="185884" y="359788"/>
                  </a:cubicBezTo>
                  <a:cubicBezTo>
                    <a:pt x="194520" y="389764"/>
                    <a:pt x="229233" y="400181"/>
                    <a:pt x="253698" y="380254"/>
                  </a:cubicBezTo>
                  <a:cubicBezTo>
                    <a:pt x="265426" y="370710"/>
                    <a:pt x="274768" y="357067"/>
                    <a:pt x="282161" y="343625"/>
                  </a:cubicBezTo>
                  <a:cubicBezTo>
                    <a:pt x="301315" y="308911"/>
                    <a:pt x="305247" y="270367"/>
                    <a:pt x="306759" y="22379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6" name="Google Shape;286;p24"/>
            <p:cNvSpPr/>
            <p:nvPr/>
          </p:nvSpPr>
          <p:spPr>
            <a:xfrm rot="5400000">
              <a:off x="11093113" y="4169783"/>
              <a:ext cx="489008" cy="532002"/>
            </a:xfrm>
            <a:custGeom>
              <a:avLst/>
              <a:gdLst/>
              <a:ahLst/>
              <a:cxnLst/>
              <a:rect l="l" t="t" r="r" b="b"/>
              <a:pathLst>
                <a:path w="489008" h="532002" extrusionOk="0">
                  <a:moveTo>
                    <a:pt x="288799" y="525382"/>
                  </a:moveTo>
                  <a:cubicBezTo>
                    <a:pt x="292765" y="500717"/>
                    <a:pt x="296327" y="478403"/>
                    <a:pt x="299687" y="457602"/>
                  </a:cubicBezTo>
                  <a:cubicBezTo>
                    <a:pt x="292294" y="464020"/>
                    <a:pt x="284162" y="470741"/>
                    <a:pt x="276433" y="477933"/>
                  </a:cubicBezTo>
                  <a:cubicBezTo>
                    <a:pt x="229857" y="521047"/>
                    <a:pt x="173603" y="536808"/>
                    <a:pt x="112173" y="530759"/>
                  </a:cubicBezTo>
                  <a:cubicBezTo>
                    <a:pt x="41267" y="523769"/>
                    <a:pt x="-3931" y="464726"/>
                    <a:pt x="270" y="389989"/>
                  </a:cubicBezTo>
                  <a:cubicBezTo>
                    <a:pt x="5579" y="295359"/>
                    <a:pt x="66437" y="229494"/>
                    <a:pt x="167050" y="216690"/>
                  </a:cubicBezTo>
                  <a:cubicBezTo>
                    <a:pt x="215003" y="210608"/>
                    <a:pt x="264167" y="212590"/>
                    <a:pt x="312726" y="213330"/>
                  </a:cubicBezTo>
                  <a:cubicBezTo>
                    <a:pt x="331175" y="213599"/>
                    <a:pt x="335644" y="206239"/>
                    <a:pt x="337022" y="190680"/>
                  </a:cubicBezTo>
                  <a:cubicBezTo>
                    <a:pt x="340181" y="155026"/>
                    <a:pt x="318170" y="129049"/>
                    <a:pt x="280062" y="125857"/>
                  </a:cubicBezTo>
                  <a:cubicBezTo>
                    <a:pt x="236174" y="122160"/>
                    <a:pt x="194370" y="131805"/>
                    <a:pt x="153843" y="147767"/>
                  </a:cubicBezTo>
                  <a:cubicBezTo>
                    <a:pt x="138351" y="153850"/>
                    <a:pt x="123229" y="160873"/>
                    <a:pt x="105620" y="168434"/>
                  </a:cubicBezTo>
                  <a:cubicBezTo>
                    <a:pt x="95371" y="136644"/>
                    <a:pt x="84618" y="106198"/>
                    <a:pt x="76351" y="75080"/>
                  </a:cubicBezTo>
                  <a:cubicBezTo>
                    <a:pt x="74771" y="69065"/>
                    <a:pt x="81055" y="56564"/>
                    <a:pt x="86970" y="53641"/>
                  </a:cubicBezTo>
                  <a:cubicBezTo>
                    <a:pt x="178005" y="8610"/>
                    <a:pt x="273207" y="-14409"/>
                    <a:pt x="374491" y="9753"/>
                  </a:cubicBezTo>
                  <a:cubicBezTo>
                    <a:pt x="454806" y="28908"/>
                    <a:pt x="494594" y="83414"/>
                    <a:pt x="488377" y="167695"/>
                  </a:cubicBezTo>
                  <a:cubicBezTo>
                    <a:pt x="483168" y="238533"/>
                    <a:pt x="472986" y="308969"/>
                    <a:pt x="465526" y="379639"/>
                  </a:cubicBezTo>
                  <a:cubicBezTo>
                    <a:pt x="461225" y="420200"/>
                    <a:pt x="457696" y="460861"/>
                    <a:pt x="454369" y="501523"/>
                  </a:cubicBezTo>
                  <a:cubicBezTo>
                    <a:pt x="452689" y="522257"/>
                    <a:pt x="450034" y="525382"/>
                    <a:pt x="429065" y="525382"/>
                  </a:cubicBezTo>
                  <a:cubicBezTo>
                    <a:pt x="383262" y="525416"/>
                    <a:pt x="337492" y="525382"/>
                    <a:pt x="288866" y="525382"/>
                  </a:cubicBezTo>
                  <a:close/>
                  <a:moveTo>
                    <a:pt x="322908" y="299593"/>
                  </a:moveTo>
                  <a:cubicBezTo>
                    <a:pt x="284263" y="291897"/>
                    <a:pt x="247701" y="288839"/>
                    <a:pt x="211038" y="297106"/>
                  </a:cubicBezTo>
                  <a:cubicBezTo>
                    <a:pt x="187582" y="302416"/>
                    <a:pt x="166814" y="313270"/>
                    <a:pt x="151121" y="331954"/>
                  </a:cubicBezTo>
                  <a:cubicBezTo>
                    <a:pt x="119633" y="369490"/>
                    <a:pt x="138385" y="422014"/>
                    <a:pt x="186204" y="431625"/>
                  </a:cubicBezTo>
                  <a:cubicBezTo>
                    <a:pt x="209963" y="436397"/>
                    <a:pt x="232041" y="432398"/>
                    <a:pt x="252237" y="419662"/>
                  </a:cubicBezTo>
                  <a:cubicBezTo>
                    <a:pt x="295621" y="392274"/>
                    <a:pt x="316086" y="351109"/>
                    <a:pt x="322908" y="29959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7" name="Google Shape;287;p24"/>
            <p:cNvSpPr/>
            <p:nvPr/>
          </p:nvSpPr>
          <p:spPr>
            <a:xfrm rot="5400000">
              <a:off x="11086918" y="2411877"/>
              <a:ext cx="478841" cy="495132"/>
            </a:xfrm>
            <a:custGeom>
              <a:avLst/>
              <a:gdLst/>
              <a:ahLst/>
              <a:cxnLst/>
              <a:rect l="l" t="t" r="r" b="b"/>
              <a:pathLst>
                <a:path w="478841" h="495132" extrusionOk="0">
                  <a:moveTo>
                    <a:pt x="232200" y="149406"/>
                  </a:moveTo>
                  <a:lnTo>
                    <a:pt x="54297" y="149406"/>
                  </a:lnTo>
                  <a:cubicBezTo>
                    <a:pt x="61891" y="98495"/>
                    <a:pt x="69184" y="49634"/>
                    <a:pt x="76577" y="0"/>
                  </a:cubicBezTo>
                  <a:lnTo>
                    <a:pt x="478522" y="0"/>
                  </a:lnTo>
                  <a:cubicBezTo>
                    <a:pt x="478522" y="23893"/>
                    <a:pt x="479395" y="46744"/>
                    <a:pt x="478253" y="69461"/>
                  </a:cubicBezTo>
                  <a:cubicBezTo>
                    <a:pt x="477211" y="90497"/>
                    <a:pt x="466122" y="106964"/>
                    <a:pt x="451873" y="122321"/>
                  </a:cubicBezTo>
                  <a:cubicBezTo>
                    <a:pt x="385941" y="193260"/>
                    <a:pt x="320613" y="264737"/>
                    <a:pt x="255084" y="336046"/>
                  </a:cubicBezTo>
                  <a:cubicBezTo>
                    <a:pt x="253606" y="337659"/>
                    <a:pt x="252430" y="339541"/>
                    <a:pt x="249304" y="343742"/>
                  </a:cubicBezTo>
                  <a:lnTo>
                    <a:pt x="438163" y="343742"/>
                  </a:lnTo>
                  <a:cubicBezTo>
                    <a:pt x="436382" y="354764"/>
                    <a:pt x="435138" y="363400"/>
                    <a:pt x="433626" y="371970"/>
                  </a:cubicBezTo>
                  <a:cubicBezTo>
                    <a:pt x="427476" y="406112"/>
                    <a:pt x="420453" y="440153"/>
                    <a:pt x="415412" y="474464"/>
                  </a:cubicBezTo>
                  <a:cubicBezTo>
                    <a:pt x="413093" y="490291"/>
                    <a:pt x="407280" y="495231"/>
                    <a:pt x="390847" y="495131"/>
                  </a:cubicBezTo>
                  <a:cubicBezTo>
                    <a:pt x="267653" y="494358"/>
                    <a:pt x="144492" y="494727"/>
                    <a:pt x="21297" y="494727"/>
                  </a:cubicBezTo>
                  <a:cubicBezTo>
                    <a:pt x="18508" y="494727"/>
                    <a:pt x="15685" y="494458"/>
                    <a:pt x="12896" y="494727"/>
                  </a:cubicBezTo>
                  <a:cubicBezTo>
                    <a:pt x="3318" y="495769"/>
                    <a:pt x="-109" y="491098"/>
                    <a:pt x="59" y="482058"/>
                  </a:cubicBezTo>
                  <a:cubicBezTo>
                    <a:pt x="462" y="459106"/>
                    <a:pt x="-983" y="435986"/>
                    <a:pt x="1504" y="413303"/>
                  </a:cubicBezTo>
                  <a:cubicBezTo>
                    <a:pt x="2613" y="403323"/>
                    <a:pt x="9905" y="392771"/>
                    <a:pt x="17063" y="384907"/>
                  </a:cubicBezTo>
                  <a:cubicBezTo>
                    <a:pt x="83298" y="311952"/>
                    <a:pt x="150137" y="239534"/>
                    <a:pt x="216775" y="166948"/>
                  </a:cubicBezTo>
                  <a:cubicBezTo>
                    <a:pt x="220909" y="162445"/>
                    <a:pt x="224840" y="157774"/>
                    <a:pt x="232166" y="1494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8" name="Google Shape;288;p24"/>
            <p:cNvSpPr/>
            <p:nvPr/>
          </p:nvSpPr>
          <p:spPr>
            <a:xfrm rot="5400000">
              <a:off x="11219643" y="4563687"/>
              <a:ext cx="353756" cy="663525"/>
            </a:xfrm>
            <a:custGeom>
              <a:avLst/>
              <a:gdLst/>
              <a:ahLst/>
              <a:cxnLst/>
              <a:rect l="l" t="t" r="r" b="b"/>
              <a:pathLst>
                <a:path w="353756" h="663525" extrusionOk="0">
                  <a:moveTo>
                    <a:pt x="353756" y="158950"/>
                  </a:moveTo>
                  <a:cubicBezTo>
                    <a:pt x="347069" y="200216"/>
                    <a:pt x="341255" y="238257"/>
                    <a:pt x="334232" y="276096"/>
                  </a:cubicBezTo>
                  <a:cubicBezTo>
                    <a:pt x="333627" y="279456"/>
                    <a:pt x="325360" y="283455"/>
                    <a:pt x="320521" y="283589"/>
                  </a:cubicBezTo>
                  <a:cubicBezTo>
                    <a:pt x="295351" y="284262"/>
                    <a:pt x="270148" y="284530"/>
                    <a:pt x="244978" y="283455"/>
                  </a:cubicBezTo>
                  <a:cubicBezTo>
                    <a:pt x="231234" y="282884"/>
                    <a:pt x="224647" y="286748"/>
                    <a:pt x="222832" y="301198"/>
                  </a:cubicBezTo>
                  <a:cubicBezTo>
                    <a:pt x="215137" y="363367"/>
                    <a:pt x="206198" y="425401"/>
                    <a:pt x="198503" y="487603"/>
                  </a:cubicBezTo>
                  <a:cubicBezTo>
                    <a:pt x="194537" y="519662"/>
                    <a:pt x="208080" y="531558"/>
                    <a:pt x="239870" y="524367"/>
                  </a:cubicBezTo>
                  <a:cubicBezTo>
                    <a:pt x="262183" y="519326"/>
                    <a:pt x="284094" y="512571"/>
                    <a:pt x="308793" y="505850"/>
                  </a:cubicBezTo>
                  <a:cubicBezTo>
                    <a:pt x="308255" y="512302"/>
                    <a:pt x="307987" y="517444"/>
                    <a:pt x="307348" y="522552"/>
                  </a:cubicBezTo>
                  <a:cubicBezTo>
                    <a:pt x="304626" y="544193"/>
                    <a:pt x="301232" y="565734"/>
                    <a:pt x="299115" y="587442"/>
                  </a:cubicBezTo>
                  <a:cubicBezTo>
                    <a:pt x="296931" y="610025"/>
                    <a:pt x="286816" y="627734"/>
                    <a:pt x="266082" y="636337"/>
                  </a:cubicBezTo>
                  <a:cubicBezTo>
                    <a:pt x="210365" y="659424"/>
                    <a:pt x="152800" y="671622"/>
                    <a:pt x="92480" y="657508"/>
                  </a:cubicBezTo>
                  <a:cubicBezTo>
                    <a:pt x="45400" y="646486"/>
                    <a:pt x="19692" y="614662"/>
                    <a:pt x="23759" y="566372"/>
                  </a:cubicBezTo>
                  <a:cubicBezTo>
                    <a:pt x="31286" y="477219"/>
                    <a:pt x="41569" y="388301"/>
                    <a:pt x="50709" y="299316"/>
                  </a:cubicBezTo>
                  <a:cubicBezTo>
                    <a:pt x="51180" y="294914"/>
                    <a:pt x="51785" y="290512"/>
                    <a:pt x="52558" y="283925"/>
                  </a:cubicBezTo>
                  <a:lnTo>
                    <a:pt x="0" y="283925"/>
                  </a:lnTo>
                  <a:cubicBezTo>
                    <a:pt x="3562" y="254051"/>
                    <a:pt x="6855" y="226495"/>
                    <a:pt x="10149" y="198939"/>
                  </a:cubicBezTo>
                  <a:cubicBezTo>
                    <a:pt x="10216" y="198368"/>
                    <a:pt x="10350" y="197830"/>
                    <a:pt x="10418" y="197293"/>
                  </a:cubicBezTo>
                  <a:cubicBezTo>
                    <a:pt x="16298" y="156799"/>
                    <a:pt x="16231" y="156564"/>
                    <a:pt x="56826" y="149305"/>
                  </a:cubicBezTo>
                  <a:cubicBezTo>
                    <a:pt x="68856" y="147155"/>
                    <a:pt x="76081" y="140971"/>
                    <a:pt x="78635" y="129311"/>
                  </a:cubicBezTo>
                  <a:cubicBezTo>
                    <a:pt x="81290" y="117314"/>
                    <a:pt x="83104" y="105082"/>
                    <a:pt x="86095" y="93186"/>
                  </a:cubicBezTo>
                  <a:cubicBezTo>
                    <a:pt x="91136" y="73090"/>
                    <a:pt x="102326" y="56489"/>
                    <a:pt x="121850" y="49298"/>
                  </a:cubicBezTo>
                  <a:cubicBezTo>
                    <a:pt x="167889" y="32328"/>
                    <a:pt x="214532" y="17071"/>
                    <a:pt x="264200" y="0"/>
                  </a:cubicBezTo>
                  <a:cubicBezTo>
                    <a:pt x="257613" y="53566"/>
                    <a:pt x="251296" y="105250"/>
                    <a:pt x="244709" y="158950"/>
                  </a:cubicBezTo>
                  <a:lnTo>
                    <a:pt x="353622" y="15895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89" name="Google Shape;289;p24"/>
          <p:cNvSpPr/>
          <p:nvPr/>
        </p:nvSpPr>
        <p:spPr>
          <a:xfrm>
            <a:off x="816069" y="2072371"/>
            <a:ext cx="1876425" cy="929640"/>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0" name="Google Shape;290;p24"/>
          <p:cNvSpPr txBox="1"/>
          <p:nvPr/>
        </p:nvSpPr>
        <p:spPr>
          <a:xfrm>
            <a:off x="1200887" y="2536231"/>
            <a:ext cx="1106788" cy="370510"/>
          </a:xfrm>
          <a:prstGeom prst="rect">
            <a:avLst/>
          </a:prstGeom>
          <a:noFill/>
          <a:ln>
            <a:noFill/>
          </a:ln>
        </p:spPr>
        <p:txBody>
          <a:bodyPr spcFirstLastPara="1" wrap="square" lIns="91425" tIns="45700" rIns="91425" bIns="45700" anchor="t" anchorCtr="0">
            <a:spAutoFit/>
          </a:bodyPr>
          <a:lstStyle/>
          <a:p>
            <a:pPr marL="0" marR="0" lvl="0" indent="0" algn="ctr" rtl="0">
              <a:lnSpc>
                <a:spcPct val="112500"/>
              </a:lnSpc>
              <a:spcBef>
                <a:spcPts val="0"/>
              </a:spcBef>
              <a:spcAft>
                <a:spcPts val="0"/>
              </a:spcAft>
              <a:buNone/>
            </a:pPr>
            <a:r>
              <a:rPr lang="en-US" sz="1600" b="1" dirty="0">
                <a:solidFill>
                  <a:schemeClr val="lt1"/>
                </a:solidFill>
                <a:latin typeface="Poppins"/>
                <a:ea typeface="Poppins"/>
                <a:cs typeface="Poppins"/>
                <a:sym typeface="Poppins"/>
              </a:rPr>
              <a:t>11.95M</a:t>
            </a:r>
            <a:endParaRPr sz="1600" b="1" dirty="0">
              <a:solidFill>
                <a:schemeClr val="lt1"/>
              </a:solidFill>
              <a:latin typeface="Poppins"/>
              <a:ea typeface="Poppins"/>
              <a:cs typeface="Poppins"/>
              <a:sym typeface="Poppins"/>
            </a:endParaRPr>
          </a:p>
        </p:txBody>
      </p:sp>
      <p:sp>
        <p:nvSpPr>
          <p:cNvPr id="291" name="Google Shape;291;p24"/>
          <p:cNvSpPr/>
          <p:nvPr/>
        </p:nvSpPr>
        <p:spPr>
          <a:xfrm>
            <a:off x="1493381" y="1891278"/>
            <a:ext cx="482920" cy="482918"/>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3" name="Google Shape;293;p24"/>
          <p:cNvSpPr/>
          <p:nvPr/>
        </p:nvSpPr>
        <p:spPr>
          <a:xfrm>
            <a:off x="3056495" y="2072371"/>
            <a:ext cx="1876425" cy="929640"/>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4" name="Google Shape;294;p24"/>
          <p:cNvSpPr txBox="1"/>
          <p:nvPr/>
        </p:nvSpPr>
        <p:spPr>
          <a:xfrm>
            <a:off x="3351075" y="2493364"/>
            <a:ext cx="1287265" cy="370510"/>
          </a:xfrm>
          <a:prstGeom prst="rect">
            <a:avLst/>
          </a:prstGeom>
          <a:noFill/>
          <a:ln>
            <a:noFill/>
          </a:ln>
        </p:spPr>
        <p:txBody>
          <a:bodyPr spcFirstLastPara="1" wrap="square" lIns="91425" tIns="45700" rIns="91425" bIns="45700" anchor="t" anchorCtr="0">
            <a:spAutoFit/>
          </a:bodyPr>
          <a:lstStyle/>
          <a:p>
            <a:pPr marL="0" marR="0" lvl="0" indent="0" algn="ctr" rtl="0">
              <a:lnSpc>
                <a:spcPct val="112500"/>
              </a:lnSpc>
              <a:spcBef>
                <a:spcPts val="0"/>
              </a:spcBef>
              <a:spcAft>
                <a:spcPts val="0"/>
              </a:spcAft>
              <a:buNone/>
            </a:pPr>
            <a:r>
              <a:rPr lang="en-US" sz="1600" b="1" dirty="0">
                <a:solidFill>
                  <a:schemeClr val="lt1"/>
                </a:solidFill>
                <a:latin typeface="Poppins"/>
                <a:ea typeface="Poppins"/>
                <a:cs typeface="Poppins"/>
                <a:sym typeface="Poppins"/>
              </a:rPr>
              <a:t>15K</a:t>
            </a:r>
            <a:endParaRPr sz="1600" b="1" dirty="0">
              <a:solidFill>
                <a:schemeClr val="lt1"/>
              </a:solidFill>
              <a:latin typeface="Poppins"/>
              <a:ea typeface="Poppins"/>
              <a:cs typeface="Poppins"/>
              <a:sym typeface="Poppins"/>
            </a:endParaRPr>
          </a:p>
        </p:txBody>
      </p:sp>
      <p:sp>
        <p:nvSpPr>
          <p:cNvPr id="296" name="Google Shape;296;p24"/>
          <p:cNvSpPr/>
          <p:nvPr/>
        </p:nvSpPr>
        <p:spPr>
          <a:xfrm>
            <a:off x="3753247" y="1834275"/>
            <a:ext cx="482920" cy="482918"/>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8" name="Google Shape;298;p24"/>
          <p:cNvSpPr/>
          <p:nvPr/>
        </p:nvSpPr>
        <p:spPr>
          <a:xfrm>
            <a:off x="819185" y="3883634"/>
            <a:ext cx="1876425" cy="929640"/>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9" name="Google Shape;299;p24"/>
          <p:cNvSpPr txBox="1"/>
          <p:nvPr/>
        </p:nvSpPr>
        <p:spPr>
          <a:xfrm>
            <a:off x="1113765" y="4336377"/>
            <a:ext cx="1287265" cy="370510"/>
          </a:xfrm>
          <a:prstGeom prst="rect">
            <a:avLst/>
          </a:prstGeom>
          <a:noFill/>
          <a:ln>
            <a:noFill/>
          </a:ln>
        </p:spPr>
        <p:txBody>
          <a:bodyPr spcFirstLastPara="1" wrap="square" lIns="91425" tIns="45700" rIns="91425" bIns="45700" anchor="t" anchorCtr="0">
            <a:spAutoFit/>
          </a:bodyPr>
          <a:lstStyle/>
          <a:p>
            <a:pPr marL="0" marR="0" lvl="0" indent="0" algn="ctr" rtl="0">
              <a:lnSpc>
                <a:spcPct val="112500"/>
              </a:lnSpc>
              <a:spcBef>
                <a:spcPts val="0"/>
              </a:spcBef>
              <a:spcAft>
                <a:spcPts val="0"/>
              </a:spcAft>
              <a:buNone/>
            </a:pPr>
            <a:r>
              <a:rPr lang="en-US" sz="1600" b="1" dirty="0">
                <a:solidFill>
                  <a:schemeClr val="lt1"/>
                </a:solidFill>
                <a:latin typeface="Poppins"/>
                <a:ea typeface="Poppins"/>
                <a:cs typeface="Poppins"/>
                <a:sym typeface="Poppins"/>
              </a:rPr>
              <a:t>10</a:t>
            </a:r>
            <a:endParaRPr sz="1600" b="1" dirty="0">
              <a:solidFill>
                <a:schemeClr val="lt1"/>
              </a:solidFill>
              <a:latin typeface="Poppins"/>
              <a:ea typeface="Poppins"/>
              <a:cs typeface="Poppins"/>
              <a:sym typeface="Poppins"/>
            </a:endParaRPr>
          </a:p>
        </p:txBody>
      </p:sp>
      <p:sp>
        <p:nvSpPr>
          <p:cNvPr id="301" name="Google Shape;301;p24"/>
          <p:cNvSpPr/>
          <p:nvPr/>
        </p:nvSpPr>
        <p:spPr>
          <a:xfrm>
            <a:off x="1515937" y="3647048"/>
            <a:ext cx="482920" cy="482918"/>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305" name="Google Shape;305;p24"/>
          <p:cNvSpPr/>
          <p:nvPr/>
        </p:nvSpPr>
        <p:spPr>
          <a:xfrm>
            <a:off x="3056495" y="3883634"/>
            <a:ext cx="1876425" cy="929640"/>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6" name="Google Shape;306;p24"/>
          <p:cNvSpPr txBox="1"/>
          <p:nvPr/>
        </p:nvSpPr>
        <p:spPr>
          <a:xfrm>
            <a:off x="3446268" y="4336377"/>
            <a:ext cx="1096878" cy="370510"/>
          </a:xfrm>
          <a:prstGeom prst="rect">
            <a:avLst/>
          </a:prstGeom>
          <a:noFill/>
          <a:ln>
            <a:noFill/>
          </a:ln>
        </p:spPr>
        <p:txBody>
          <a:bodyPr spcFirstLastPara="1" wrap="square" lIns="91425" tIns="45700" rIns="91425" bIns="45700" anchor="t" anchorCtr="0">
            <a:spAutoFit/>
          </a:bodyPr>
          <a:lstStyle/>
          <a:p>
            <a:pPr marL="0" marR="0" lvl="0" indent="0" algn="ctr" rtl="0">
              <a:lnSpc>
                <a:spcPct val="112500"/>
              </a:lnSpc>
              <a:spcBef>
                <a:spcPts val="0"/>
              </a:spcBef>
              <a:spcAft>
                <a:spcPts val="0"/>
              </a:spcAft>
              <a:buNone/>
            </a:pPr>
            <a:r>
              <a:rPr lang="en-US" sz="1600" b="1" dirty="0">
                <a:solidFill>
                  <a:schemeClr val="lt1"/>
                </a:solidFill>
                <a:latin typeface="Poppins"/>
                <a:ea typeface="Poppins"/>
                <a:cs typeface="Poppins"/>
                <a:sym typeface="Poppins"/>
              </a:rPr>
              <a:t>50</a:t>
            </a:r>
            <a:endParaRPr sz="1600" b="1" dirty="0">
              <a:solidFill>
                <a:schemeClr val="lt1"/>
              </a:solidFill>
              <a:latin typeface="Poppins"/>
              <a:ea typeface="Poppins"/>
              <a:cs typeface="Poppins"/>
              <a:sym typeface="Poppins"/>
            </a:endParaRPr>
          </a:p>
        </p:txBody>
      </p:sp>
      <p:sp>
        <p:nvSpPr>
          <p:cNvPr id="308" name="Google Shape;308;p24"/>
          <p:cNvSpPr/>
          <p:nvPr/>
        </p:nvSpPr>
        <p:spPr>
          <a:xfrm>
            <a:off x="3753247" y="3647048"/>
            <a:ext cx="482920" cy="482918"/>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1" name="Google Shape;311;p24"/>
          <p:cNvSpPr txBox="1">
            <a:spLocks noGrp="1"/>
          </p:cNvSpPr>
          <p:nvPr>
            <p:ph type="title"/>
          </p:nvPr>
        </p:nvSpPr>
        <p:spPr>
          <a:xfrm>
            <a:off x="693824" y="721260"/>
            <a:ext cx="2041756" cy="511679"/>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Overview</a:t>
            </a:r>
            <a:endParaRPr dirty="0"/>
          </a:p>
        </p:txBody>
      </p:sp>
      <p:sp>
        <p:nvSpPr>
          <p:cNvPr id="312" name="Google Shape;312;p24"/>
          <p:cNvSpPr txBox="1">
            <a:spLocks noGrp="1"/>
          </p:cNvSpPr>
          <p:nvPr>
            <p:ph type="body" idx="1"/>
          </p:nvPr>
        </p:nvSpPr>
        <p:spPr>
          <a:xfrm>
            <a:off x="982073" y="3089449"/>
            <a:ext cx="1548898" cy="260071"/>
          </a:xfrm>
          <a:prstGeom prst="rect">
            <a:avLst/>
          </a:prstGeom>
          <a:noFill/>
          <a:ln>
            <a:noFill/>
          </a:ln>
        </p:spPr>
        <p:txBody>
          <a:bodyPr spcFirstLastPara="1" wrap="square" lIns="91425" tIns="45700" rIns="91425" bIns="45700" anchor="t" anchorCtr="0">
            <a:spAutoFit/>
          </a:bodyPr>
          <a:lstStyle/>
          <a:p>
            <a:pPr marL="0" lvl="0" indent="0" algn="ctr" rtl="0">
              <a:lnSpc>
                <a:spcPct val="90000"/>
              </a:lnSpc>
              <a:spcBef>
                <a:spcPts val="0"/>
              </a:spcBef>
              <a:spcAft>
                <a:spcPts val="0"/>
              </a:spcAft>
              <a:buClr>
                <a:srgbClr val="0C0C0C"/>
              </a:buClr>
              <a:buSzPts val="1200"/>
              <a:buNone/>
            </a:pPr>
            <a:r>
              <a:rPr lang="en-US" sz="1200" b="1" dirty="0">
                <a:solidFill>
                  <a:srgbClr val="0C0C0C"/>
                </a:solidFill>
                <a:latin typeface="Poppins"/>
                <a:ea typeface="Poppins"/>
                <a:cs typeface="Poppins"/>
                <a:sym typeface="Poppins"/>
              </a:rPr>
              <a:t>Total Revenue</a:t>
            </a:r>
            <a:endParaRPr sz="1200" b="1" dirty="0">
              <a:solidFill>
                <a:srgbClr val="0C0C0C"/>
              </a:solidFill>
              <a:latin typeface="Poppins"/>
              <a:ea typeface="Poppins"/>
              <a:cs typeface="Poppins"/>
              <a:sym typeface="Poppins"/>
            </a:endParaRPr>
          </a:p>
        </p:txBody>
      </p:sp>
      <p:sp>
        <p:nvSpPr>
          <p:cNvPr id="313" name="Google Shape;313;p24"/>
          <p:cNvSpPr txBox="1">
            <a:spLocks noGrp="1"/>
          </p:cNvSpPr>
          <p:nvPr>
            <p:ph type="body" idx="2"/>
          </p:nvPr>
        </p:nvSpPr>
        <p:spPr>
          <a:xfrm>
            <a:off x="3222353" y="3097069"/>
            <a:ext cx="1548898" cy="260071"/>
          </a:xfrm>
          <a:prstGeom prst="rect">
            <a:avLst/>
          </a:prstGeom>
          <a:noFill/>
          <a:ln>
            <a:noFill/>
          </a:ln>
        </p:spPr>
        <p:txBody>
          <a:bodyPr spcFirstLastPara="1" wrap="square" lIns="91425" tIns="45700" rIns="91425" bIns="45700" anchor="t" anchorCtr="0">
            <a:spAutoFit/>
          </a:bodyPr>
          <a:lstStyle/>
          <a:p>
            <a:pPr marL="0" lvl="0" indent="0" algn="ctr" rtl="0">
              <a:lnSpc>
                <a:spcPct val="90000"/>
              </a:lnSpc>
              <a:spcBef>
                <a:spcPts val="0"/>
              </a:spcBef>
              <a:spcAft>
                <a:spcPts val="0"/>
              </a:spcAft>
              <a:buClr>
                <a:srgbClr val="0C0C0C"/>
              </a:buClr>
              <a:buSzPts val="1200"/>
              <a:buNone/>
            </a:pPr>
            <a:r>
              <a:rPr lang="en-US" sz="1200" b="1" dirty="0">
                <a:solidFill>
                  <a:srgbClr val="0C0C0C"/>
                </a:solidFill>
                <a:latin typeface="Poppins"/>
                <a:ea typeface="Poppins"/>
                <a:cs typeface="Poppins"/>
                <a:sym typeface="Poppins"/>
              </a:rPr>
              <a:t>Total Orders</a:t>
            </a:r>
            <a:endParaRPr sz="1200" b="1" dirty="0">
              <a:solidFill>
                <a:srgbClr val="0C0C0C"/>
              </a:solidFill>
              <a:latin typeface="Poppins"/>
              <a:ea typeface="Poppins"/>
              <a:cs typeface="Poppins"/>
              <a:sym typeface="Poppins"/>
            </a:endParaRPr>
          </a:p>
        </p:txBody>
      </p:sp>
      <p:sp>
        <p:nvSpPr>
          <p:cNvPr id="314" name="Google Shape;314;p24"/>
          <p:cNvSpPr txBox="1">
            <a:spLocks noGrp="1"/>
          </p:cNvSpPr>
          <p:nvPr>
            <p:ph type="body" idx="3"/>
          </p:nvPr>
        </p:nvSpPr>
        <p:spPr>
          <a:xfrm>
            <a:off x="768712" y="4910629"/>
            <a:ext cx="1976019" cy="260071"/>
          </a:xfrm>
          <a:prstGeom prst="rect">
            <a:avLst/>
          </a:prstGeom>
          <a:noFill/>
          <a:ln>
            <a:noFill/>
          </a:ln>
        </p:spPr>
        <p:txBody>
          <a:bodyPr spcFirstLastPara="1" wrap="square" lIns="91425" tIns="45700" rIns="91425" bIns="45700" anchor="t" anchorCtr="0">
            <a:spAutoFit/>
          </a:bodyPr>
          <a:lstStyle/>
          <a:p>
            <a:pPr marL="0" lvl="0" indent="0" algn="ctr" rtl="0">
              <a:lnSpc>
                <a:spcPct val="90000"/>
              </a:lnSpc>
              <a:spcBef>
                <a:spcPts val="0"/>
              </a:spcBef>
              <a:spcAft>
                <a:spcPts val="0"/>
              </a:spcAft>
              <a:buClr>
                <a:srgbClr val="0C0C0C"/>
              </a:buClr>
              <a:buSzPts val="1200"/>
              <a:buNone/>
            </a:pPr>
            <a:r>
              <a:rPr lang="en-US" sz="1200" b="1" dirty="0">
                <a:solidFill>
                  <a:srgbClr val="0C0C0C"/>
                </a:solidFill>
                <a:latin typeface="Poppins"/>
                <a:ea typeface="Poppins"/>
                <a:cs typeface="Poppins"/>
                <a:sym typeface="Poppins"/>
              </a:rPr>
              <a:t>Total Cities</a:t>
            </a:r>
            <a:endParaRPr sz="1200" b="1" dirty="0">
              <a:solidFill>
                <a:srgbClr val="0C0C0C"/>
              </a:solidFill>
              <a:latin typeface="Poppins"/>
              <a:ea typeface="Poppins"/>
              <a:cs typeface="Poppins"/>
              <a:sym typeface="Poppins"/>
            </a:endParaRPr>
          </a:p>
        </p:txBody>
      </p:sp>
      <p:sp>
        <p:nvSpPr>
          <p:cNvPr id="315" name="Google Shape;315;p24"/>
          <p:cNvSpPr txBox="1">
            <a:spLocks noGrp="1"/>
          </p:cNvSpPr>
          <p:nvPr>
            <p:ph type="body" idx="4"/>
          </p:nvPr>
        </p:nvSpPr>
        <p:spPr>
          <a:xfrm>
            <a:off x="3008992" y="4910629"/>
            <a:ext cx="1976019" cy="260071"/>
          </a:xfrm>
          <a:prstGeom prst="rect">
            <a:avLst/>
          </a:prstGeom>
          <a:noFill/>
          <a:ln>
            <a:noFill/>
          </a:ln>
        </p:spPr>
        <p:txBody>
          <a:bodyPr spcFirstLastPara="1" wrap="square" lIns="91425" tIns="45700" rIns="91425" bIns="45700" anchor="t" anchorCtr="0">
            <a:spAutoFit/>
          </a:bodyPr>
          <a:lstStyle/>
          <a:p>
            <a:pPr marL="0" lvl="0" indent="0" algn="ctr" rtl="0">
              <a:lnSpc>
                <a:spcPct val="90000"/>
              </a:lnSpc>
              <a:spcBef>
                <a:spcPts val="0"/>
              </a:spcBef>
              <a:spcAft>
                <a:spcPts val="0"/>
              </a:spcAft>
              <a:buClr>
                <a:srgbClr val="0C0C0C"/>
              </a:buClr>
              <a:buSzPts val="1200"/>
              <a:buNone/>
            </a:pPr>
            <a:r>
              <a:rPr lang="en-US" sz="1200" b="1" dirty="0">
                <a:solidFill>
                  <a:srgbClr val="0C0C0C"/>
                </a:solidFill>
                <a:latin typeface="Poppins"/>
                <a:ea typeface="Poppins"/>
                <a:cs typeface="Poppins"/>
                <a:sym typeface="Poppins"/>
              </a:rPr>
              <a:t>Total Areas</a:t>
            </a:r>
            <a:endParaRPr sz="1200" b="1" dirty="0">
              <a:solidFill>
                <a:srgbClr val="0C0C0C"/>
              </a:solidFill>
              <a:latin typeface="Poppins"/>
              <a:ea typeface="Poppins"/>
              <a:cs typeface="Poppins"/>
              <a:sym typeface="Poppins"/>
            </a:endParaRPr>
          </a:p>
        </p:txBody>
      </p:sp>
      <p:sp>
        <p:nvSpPr>
          <p:cNvPr id="42" name="Google Shape;293;p24">
            <a:extLst>
              <a:ext uri="{FF2B5EF4-FFF2-40B4-BE49-F238E27FC236}">
                <a16:creationId xmlns:a16="http://schemas.microsoft.com/office/drawing/2014/main" id="{967DAEA5-F6C1-04B6-4657-F522F4049AD7}"/>
              </a:ext>
            </a:extLst>
          </p:cNvPr>
          <p:cNvSpPr/>
          <p:nvPr/>
        </p:nvSpPr>
        <p:spPr>
          <a:xfrm>
            <a:off x="5205994" y="2069212"/>
            <a:ext cx="1876425" cy="929640"/>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 name="Google Shape;294;p24">
            <a:extLst>
              <a:ext uri="{FF2B5EF4-FFF2-40B4-BE49-F238E27FC236}">
                <a16:creationId xmlns:a16="http://schemas.microsoft.com/office/drawing/2014/main" id="{3DF33FD2-75EB-FC79-5B74-54C29767D85D}"/>
              </a:ext>
            </a:extLst>
          </p:cNvPr>
          <p:cNvSpPr txBox="1"/>
          <p:nvPr/>
        </p:nvSpPr>
        <p:spPr>
          <a:xfrm>
            <a:off x="5500574" y="2490205"/>
            <a:ext cx="1287265" cy="370510"/>
          </a:xfrm>
          <a:prstGeom prst="rect">
            <a:avLst/>
          </a:prstGeom>
          <a:noFill/>
          <a:ln>
            <a:noFill/>
          </a:ln>
        </p:spPr>
        <p:txBody>
          <a:bodyPr spcFirstLastPara="1" wrap="square" lIns="91425" tIns="45700" rIns="91425" bIns="45700" anchor="t" anchorCtr="0">
            <a:spAutoFit/>
          </a:bodyPr>
          <a:lstStyle/>
          <a:p>
            <a:pPr marL="0" marR="0" lvl="0" indent="0" algn="ctr" rtl="0">
              <a:lnSpc>
                <a:spcPct val="112500"/>
              </a:lnSpc>
              <a:spcBef>
                <a:spcPts val="0"/>
              </a:spcBef>
              <a:spcAft>
                <a:spcPts val="0"/>
              </a:spcAft>
              <a:buNone/>
            </a:pPr>
            <a:r>
              <a:rPr lang="en-US" sz="1600" b="1" dirty="0">
                <a:solidFill>
                  <a:schemeClr val="lt1"/>
                </a:solidFill>
                <a:latin typeface="Poppins"/>
                <a:ea typeface="Poppins"/>
                <a:cs typeface="Poppins"/>
                <a:sym typeface="Poppins"/>
              </a:rPr>
              <a:t>20</a:t>
            </a:r>
            <a:endParaRPr sz="1600" b="1" dirty="0">
              <a:solidFill>
                <a:schemeClr val="lt1"/>
              </a:solidFill>
              <a:latin typeface="Poppins"/>
              <a:ea typeface="Poppins"/>
              <a:cs typeface="Poppins"/>
              <a:sym typeface="Poppins"/>
            </a:endParaRPr>
          </a:p>
        </p:txBody>
      </p:sp>
      <p:sp>
        <p:nvSpPr>
          <p:cNvPr id="45" name="Google Shape;296;p24">
            <a:extLst>
              <a:ext uri="{FF2B5EF4-FFF2-40B4-BE49-F238E27FC236}">
                <a16:creationId xmlns:a16="http://schemas.microsoft.com/office/drawing/2014/main" id="{3AD4A05E-EC08-731D-F26F-9F24CFE15FD5}"/>
              </a:ext>
            </a:extLst>
          </p:cNvPr>
          <p:cNvSpPr/>
          <p:nvPr/>
        </p:nvSpPr>
        <p:spPr>
          <a:xfrm>
            <a:off x="5902746" y="1831116"/>
            <a:ext cx="482920" cy="482918"/>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 name="Google Shape;313;p24">
            <a:extLst>
              <a:ext uri="{FF2B5EF4-FFF2-40B4-BE49-F238E27FC236}">
                <a16:creationId xmlns:a16="http://schemas.microsoft.com/office/drawing/2014/main" id="{E710B18A-9730-809D-43C7-B848FA019AF9}"/>
              </a:ext>
            </a:extLst>
          </p:cNvPr>
          <p:cNvSpPr txBox="1">
            <a:spLocks/>
          </p:cNvSpPr>
          <p:nvPr/>
        </p:nvSpPr>
        <p:spPr>
          <a:xfrm>
            <a:off x="5371852" y="3093910"/>
            <a:ext cx="1548898" cy="424691"/>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L="457200" marR="0" lvl="0" indent="-228600" algn="l" rtl="0">
              <a:lnSpc>
                <a:spcPct val="90000"/>
              </a:lnSpc>
              <a:spcBef>
                <a:spcPts val="1000"/>
              </a:spcBef>
              <a:spcAft>
                <a:spcPts val="0"/>
              </a:spcAft>
              <a:buClr>
                <a:srgbClr val="0C0C0C"/>
              </a:buClr>
              <a:buSzPts val="1200"/>
              <a:buFont typeface="Arial"/>
              <a:buNone/>
              <a:defRPr sz="1200" b="1" i="0" u="none" strike="noStrike" cap="none">
                <a:solidFill>
                  <a:srgbClr val="0C0C0C"/>
                </a:solidFill>
                <a:latin typeface="Poppins"/>
                <a:ea typeface="Poppins"/>
                <a:cs typeface="Poppins"/>
                <a:sym typeface="Poppi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lgn="ctr">
              <a:spcBef>
                <a:spcPts val="0"/>
              </a:spcBef>
            </a:pPr>
            <a:r>
              <a:rPr lang="en-US" dirty="0"/>
              <a:t>Total Unique Restaurants</a:t>
            </a:r>
          </a:p>
        </p:txBody>
      </p:sp>
      <p:sp>
        <p:nvSpPr>
          <p:cNvPr id="48" name="Google Shape;293;p24">
            <a:extLst>
              <a:ext uri="{FF2B5EF4-FFF2-40B4-BE49-F238E27FC236}">
                <a16:creationId xmlns:a16="http://schemas.microsoft.com/office/drawing/2014/main" id="{2C7831FD-A380-3268-9D97-2D6926548F73}"/>
              </a:ext>
            </a:extLst>
          </p:cNvPr>
          <p:cNvSpPr/>
          <p:nvPr/>
        </p:nvSpPr>
        <p:spPr>
          <a:xfrm>
            <a:off x="5205994" y="3883634"/>
            <a:ext cx="1876425" cy="929640"/>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 name="Google Shape;294;p24">
            <a:extLst>
              <a:ext uri="{FF2B5EF4-FFF2-40B4-BE49-F238E27FC236}">
                <a16:creationId xmlns:a16="http://schemas.microsoft.com/office/drawing/2014/main" id="{B5E29CC4-61C1-07F6-D32B-16CFE4D2436F}"/>
              </a:ext>
            </a:extLst>
          </p:cNvPr>
          <p:cNvSpPr txBox="1"/>
          <p:nvPr/>
        </p:nvSpPr>
        <p:spPr>
          <a:xfrm>
            <a:off x="5500574" y="4304627"/>
            <a:ext cx="1287265" cy="370510"/>
          </a:xfrm>
          <a:prstGeom prst="rect">
            <a:avLst/>
          </a:prstGeom>
          <a:noFill/>
          <a:ln>
            <a:noFill/>
          </a:ln>
        </p:spPr>
        <p:txBody>
          <a:bodyPr spcFirstLastPara="1" wrap="square" lIns="91425" tIns="45700" rIns="91425" bIns="45700" anchor="t" anchorCtr="0">
            <a:spAutoFit/>
          </a:bodyPr>
          <a:lstStyle/>
          <a:p>
            <a:pPr marL="0" marR="0" lvl="0" indent="0" algn="ctr" rtl="0">
              <a:lnSpc>
                <a:spcPct val="112500"/>
              </a:lnSpc>
              <a:spcBef>
                <a:spcPts val="0"/>
              </a:spcBef>
              <a:spcAft>
                <a:spcPts val="0"/>
              </a:spcAft>
              <a:buNone/>
            </a:pPr>
            <a:r>
              <a:rPr lang="en-US" sz="1600" b="1" dirty="0">
                <a:solidFill>
                  <a:schemeClr val="lt1"/>
                </a:solidFill>
                <a:latin typeface="Poppins"/>
                <a:ea typeface="Poppins"/>
                <a:cs typeface="Poppins"/>
                <a:sym typeface="Poppins"/>
              </a:rPr>
              <a:t>15K</a:t>
            </a:r>
            <a:endParaRPr sz="1600" b="1" dirty="0">
              <a:solidFill>
                <a:schemeClr val="lt1"/>
              </a:solidFill>
              <a:latin typeface="Poppins"/>
              <a:ea typeface="Poppins"/>
              <a:cs typeface="Poppins"/>
              <a:sym typeface="Poppins"/>
            </a:endParaRPr>
          </a:p>
        </p:txBody>
      </p:sp>
      <p:sp>
        <p:nvSpPr>
          <p:cNvPr id="51" name="Google Shape;296;p24">
            <a:extLst>
              <a:ext uri="{FF2B5EF4-FFF2-40B4-BE49-F238E27FC236}">
                <a16:creationId xmlns:a16="http://schemas.microsoft.com/office/drawing/2014/main" id="{03AD739D-67FD-DEDB-A759-56F2630CCBC5}"/>
              </a:ext>
            </a:extLst>
          </p:cNvPr>
          <p:cNvSpPr/>
          <p:nvPr/>
        </p:nvSpPr>
        <p:spPr>
          <a:xfrm>
            <a:off x="5902746" y="3645538"/>
            <a:ext cx="482920" cy="482918"/>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53" name="Google Shape;313;p24">
            <a:extLst>
              <a:ext uri="{FF2B5EF4-FFF2-40B4-BE49-F238E27FC236}">
                <a16:creationId xmlns:a16="http://schemas.microsoft.com/office/drawing/2014/main" id="{F5ABF851-64BB-16E6-D603-0A4E5480BED3}"/>
              </a:ext>
            </a:extLst>
          </p:cNvPr>
          <p:cNvSpPr txBox="1">
            <a:spLocks/>
          </p:cNvSpPr>
          <p:nvPr/>
        </p:nvSpPr>
        <p:spPr>
          <a:xfrm>
            <a:off x="5371852" y="4908332"/>
            <a:ext cx="1548898" cy="424691"/>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L="457200" marR="0" lvl="0" indent="-228600" algn="l" rtl="0">
              <a:lnSpc>
                <a:spcPct val="90000"/>
              </a:lnSpc>
              <a:spcBef>
                <a:spcPts val="1000"/>
              </a:spcBef>
              <a:spcAft>
                <a:spcPts val="0"/>
              </a:spcAft>
              <a:buClr>
                <a:srgbClr val="0C0C0C"/>
              </a:buClr>
              <a:buSzPts val="1200"/>
              <a:buFont typeface="Arial"/>
              <a:buNone/>
              <a:defRPr sz="1200" b="1" i="0" u="none" strike="noStrike" cap="none">
                <a:solidFill>
                  <a:srgbClr val="0C0C0C"/>
                </a:solidFill>
                <a:latin typeface="Poppins"/>
                <a:ea typeface="Poppins"/>
                <a:cs typeface="Poppins"/>
                <a:sym typeface="Poppi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lgn="ctr">
              <a:spcBef>
                <a:spcPts val="0"/>
              </a:spcBef>
            </a:pPr>
            <a:r>
              <a:rPr lang="en-US" dirty="0"/>
              <a:t>Total Restaurants</a:t>
            </a:r>
          </a:p>
        </p:txBody>
      </p:sp>
      <p:pic>
        <p:nvPicPr>
          <p:cNvPr id="3" name="Graphic 2" descr="Upward trend with solid fill">
            <a:extLst>
              <a:ext uri="{FF2B5EF4-FFF2-40B4-BE49-F238E27FC236}">
                <a16:creationId xmlns:a16="http://schemas.microsoft.com/office/drawing/2014/main" id="{113B466B-2680-0BF5-3D0A-4EB1252BD8AB}"/>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503338" y="1918739"/>
            <a:ext cx="422727" cy="422727"/>
          </a:xfrm>
          <a:prstGeom prst="rect">
            <a:avLst/>
          </a:prstGeom>
        </p:spPr>
      </p:pic>
      <p:pic>
        <p:nvPicPr>
          <p:cNvPr id="5" name="Graphic 4" descr="City with solid fill">
            <a:extLst>
              <a:ext uri="{FF2B5EF4-FFF2-40B4-BE49-F238E27FC236}">
                <a16:creationId xmlns:a16="http://schemas.microsoft.com/office/drawing/2014/main" id="{DC45502E-3A42-985A-2EC3-EF88295E0861}"/>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540678" y="3665822"/>
            <a:ext cx="435623" cy="435623"/>
          </a:xfrm>
          <a:prstGeom prst="rect">
            <a:avLst/>
          </a:prstGeom>
        </p:spPr>
      </p:pic>
      <p:pic>
        <p:nvPicPr>
          <p:cNvPr id="7" name="Graphic 6" descr="Fork and knife with solid fill">
            <a:extLst>
              <a:ext uri="{FF2B5EF4-FFF2-40B4-BE49-F238E27FC236}">
                <a16:creationId xmlns:a16="http://schemas.microsoft.com/office/drawing/2014/main" id="{1ED5415D-3B1B-5702-CE69-944345DF636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984661" y="1918157"/>
            <a:ext cx="315153" cy="315153"/>
          </a:xfrm>
          <a:prstGeom prst="rect">
            <a:avLst/>
          </a:prstGeom>
        </p:spPr>
      </p:pic>
      <p:pic>
        <p:nvPicPr>
          <p:cNvPr id="1026" name="Picture 2" descr="Orders icon SVG Vector &amp; PNG Free Download | UXWing">
            <a:extLst>
              <a:ext uri="{FF2B5EF4-FFF2-40B4-BE49-F238E27FC236}">
                <a16:creationId xmlns:a16="http://schemas.microsoft.com/office/drawing/2014/main" id="{59F6C3E6-E990-BF3C-E48F-180B12072506}"/>
              </a:ext>
            </a:extLst>
          </p:cNvPr>
          <p:cNvPicPr>
            <a:picLocks noChangeAspect="1" noChangeArrowheads="1"/>
          </p:cNvPicPr>
          <p:nvPr/>
        </p:nvPicPr>
        <p:blipFill>
          <a:blip r:embed="rId15">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798054" y="1865960"/>
            <a:ext cx="393293" cy="41674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rea icon SVG Vector &amp; PNG Free Download | UXWing">
            <a:extLst>
              <a:ext uri="{FF2B5EF4-FFF2-40B4-BE49-F238E27FC236}">
                <a16:creationId xmlns:a16="http://schemas.microsoft.com/office/drawing/2014/main" id="{65167609-6E11-C2B6-D13C-ED3F8DD8680D}"/>
              </a:ext>
            </a:extLst>
          </p:cNvPr>
          <p:cNvPicPr>
            <a:picLocks noChangeAspect="1" noChangeArrowheads="1"/>
          </p:cNvPicPr>
          <p:nvPr/>
        </p:nvPicPr>
        <p:blipFill>
          <a:blip r:embed="rId16">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798054" y="3733875"/>
            <a:ext cx="377392" cy="29951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ranch - Free business icons">
            <a:extLst>
              <a:ext uri="{FF2B5EF4-FFF2-40B4-BE49-F238E27FC236}">
                <a16:creationId xmlns:a16="http://schemas.microsoft.com/office/drawing/2014/main" id="{EC7D04A4-888B-2FBF-F522-216A2E72789A}"/>
              </a:ext>
            </a:extLst>
          </p:cNvPr>
          <p:cNvPicPr>
            <a:picLocks noChangeAspect="1" noChangeArrowheads="1"/>
          </p:cNvPicPr>
          <p:nvPr/>
        </p:nvPicPr>
        <p:blipFill>
          <a:blip r:embed="rId17">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962525" y="3708142"/>
            <a:ext cx="350982" cy="3509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4036312"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SQL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4398142" y="368965"/>
            <a:ext cx="124112" cy="97032"/>
          </a:xfrm>
          <a:prstGeom prst="rect">
            <a:avLst/>
          </a:prstGeom>
          <a:noFill/>
          <a:ln>
            <a:noFill/>
          </a:ln>
        </p:spPr>
      </p:pic>
      <p:sp>
        <p:nvSpPr>
          <p:cNvPr id="6" name="Google Shape;251;p23">
            <a:extLst>
              <a:ext uri="{FF2B5EF4-FFF2-40B4-BE49-F238E27FC236}">
                <a16:creationId xmlns:a16="http://schemas.microsoft.com/office/drawing/2014/main" id="{067E2196-8111-66FF-93E1-84533E4DC752}"/>
              </a:ext>
            </a:extLst>
          </p:cNvPr>
          <p:cNvSpPr/>
          <p:nvPr/>
        </p:nvSpPr>
        <p:spPr>
          <a:xfrm>
            <a:off x="682014" y="1623880"/>
            <a:ext cx="5282688" cy="1423501"/>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252;p23">
            <a:extLst>
              <a:ext uri="{FF2B5EF4-FFF2-40B4-BE49-F238E27FC236}">
                <a16:creationId xmlns:a16="http://schemas.microsoft.com/office/drawing/2014/main" id="{EE9BB6A6-B52D-1C6E-6BC1-B8414A836870}"/>
              </a:ext>
            </a:extLst>
          </p:cNvPr>
          <p:cNvSpPr/>
          <p:nvPr/>
        </p:nvSpPr>
        <p:spPr>
          <a:xfrm>
            <a:off x="2851155" y="1336703"/>
            <a:ext cx="9444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1</a:t>
            </a:r>
            <a:endParaRPr sz="1800" b="1" dirty="0">
              <a:solidFill>
                <a:schemeClr val="tx1"/>
              </a:solidFill>
              <a:latin typeface="Calibri"/>
              <a:ea typeface="Calibri"/>
              <a:cs typeface="Calibri"/>
              <a:sym typeface="Calibri"/>
            </a:endParaRPr>
          </a:p>
        </p:txBody>
      </p:sp>
      <p:sp>
        <p:nvSpPr>
          <p:cNvPr id="9" name="Google Shape;254;p23">
            <a:extLst>
              <a:ext uri="{FF2B5EF4-FFF2-40B4-BE49-F238E27FC236}">
                <a16:creationId xmlns:a16="http://schemas.microsoft.com/office/drawing/2014/main" id="{D05F19A6-C1BF-1D9F-5011-6103C51F4F1B}"/>
              </a:ext>
            </a:extLst>
          </p:cNvPr>
          <p:cNvSpPr txBox="1"/>
          <p:nvPr/>
        </p:nvSpPr>
        <p:spPr>
          <a:xfrm>
            <a:off x="810012" y="2205615"/>
            <a:ext cx="5026683" cy="1083333"/>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Created a database ZomatoDB in MySQL.</a:t>
            </a:r>
          </a:p>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Created and imported 2 csv table datasets in the name of Zomato_Restaurants and Zomato_Orders .</a:t>
            </a:r>
          </a:p>
          <a:p>
            <a:pPr marL="285750" marR="0" lvl="0" indent="-285750" algn="just" rtl="0">
              <a:lnSpc>
                <a:spcPct val="115000"/>
              </a:lnSpc>
              <a:spcBef>
                <a:spcPts val="0"/>
              </a:spcBef>
              <a:spcAft>
                <a:spcPts val="0"/>
              </a:spcAft>
              <a:buFont typeface="Wingdings" panose="05000000000000000000" pitchFamily="2" charset="2"/>
              <a:buChar char="v"/>
            </a:pPr>
            <a:endParaRPr b="1" dirty="0">
              <a:solidFill>
                <a:schemeClr val="lt1"/>
              </a:solidFill>
              <a:latin typeface="Calibri"/>
              <a:ea typeface="Calibri"/>
              <a:cs typeface="Calibri"/>
              <a:sym typeface="Calibri"/>
            </a:endParaRPr>
          </a:p>
        </p:txBody>
      </p:sp>
      <p:sp>
        <p:nvSpPr>
          <p:cNvPr id="10" name="Google Shape;268;p23">
            <a:extLst>
              <a:ext uri="{FF2B5EF4-FFF2-40B4-BE49-F238E27FC236}">
                <a16:creationId xmlns:a16="http://schemas.microsoft.com/office/drawing/2014/main" id="{916987A2-694E-76F7-0C31-C5F7557E0C30}"/>
              </a:ext>
            </a:extLst>
          </p:cNvPr>
          <p:cNvSpPr txBox="1">
            <a:spLocks/>
          </p:cNvSpPr>
          <p:nvPr/>
        </p:nvSpPr>
        <p:spPr>
          <a:xfrm>
            <a:off x="1567198" y="1952269"/>
            <a:ext cx="3512307"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Upload Dataset into MySQL</a:t>
            </a:r>
          </a:p>
        </p:txBody>
      </p:sp>
      <p:sp>
        <p:nvSpPr>
          <p:cNvPr id="13" name="Google Shape;251;p23">
            <a:extLst>
              <a:ext uri="{FF2B5EF4-FFF2-40B4-BE49-F238E27FC236}">
                <a16:creationId xmlns:a16="http://schemas.microsoft.com/office/drawing/2014/main" id="{45778652-CFC8-F087-8A8C-FE3526CB42F7}"/>
              </a:ext>
            </a:extLst>
          </p:cNvPr>
          <p:cNvSpPr/>
          <p:nvPr/>
        </p:nvSpPr>
        <p:spPr>
          <a:xfrm>
            <a:off x="6537610" y="1623880"/>
            <a:ext cx="5282688" cy="1504003"/>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 name="Google Shape;252;p23">
            <a:extLst>
              <a:ext uri="{FF2B5EF4-FFF2-40B4-BE49-F238E27FC236}">
                <a16:creationId xmlns:a16="http://schemas.microsoft.com/office/drawing/2014/main" id="{2F7DF75D-67FD-E0D7-F6CD-46F598FEF937}"/>
              </a:ext>
            </a:extLst>
          </p:cNvPr>
          <p:cNvSpPr/>
          <p:nvPr/>
        </p:nvSpPr>
        <p:spPr>
          <a:xfrm>
            <a:off x="8444051" y="1336703"/>
            <a:ext cx="12071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2</a:t>
            </a:r>
            <a:endParaRPr sz="1800" b="1" dirty="0">
              <a:solidFill>
                <a:schemeClr val="tx1"/>
              </a:solidFill>
              <a:latin typeface="Calibri"/>
              <a:ea typeface="Calibri"/>
              <a:cs typeface="Calibri"/>
              <a:sym typeface="Calibri"/>
            </a:endParaRPr>
          </a:p>
        </p:txBody>
      </p:sp>
      <p:sp>
        <p:nvSpPr>
          <p:cNvPr id="17" name="Google Shape;254;p23">
            <a:extLst>
              <a:ext uri="{FF2B5EF4-FFF2-40B4-BE49-F238E27FC236}">
                <a16:creationId xmlns:a16="http://schemas.microsoft.com/office/drawing/2014/main" id="{F7218FC6-D1A7-0173-D0EA-E9D4FF1F8368}"/>
              </a:ext>
            </a:extLst>
          </p:cNvPr>
          <p:cNvSpPr txBox="1"/>
          <p:nvPr/>
        </p:nvSpPr>
        <p:spPr>
          <a:xfrm>
            <a:off x="6665608" y="2292310"/>
            <a:ext cx="5026683" cy="835573"/>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Removed duplicate records using the SQL query.</a:t>
            </a:r>
          </a:p>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Verified NULL values from the dataset in MySQL and no NULL values found to replace.</a:t>
            </a:r>
            <a:endParaRPr b="1" dirty="0">
              <a:solidFill>
                <a:schemeClr val="lt1"/>
              </a:solidFill>
              <a:latin typeface="Calibri"/>
              <a:ea typeface="Calibri"/>
              <a:cs typeface="Calibri"/>
              <a:sym typeface="Calibri"/>
            </a:endParaRPr>
          </a:p>
        </p:txBody>
      </p:sp>
      <p:sp>
        <p:nvSpPr>
          <p:cNvPr id="19" name="Google Shape;268;p23">
            <a:extLst>
              <a:ext uri="{FF2B5EF4-FFF2-40B4-BE49-F238E27FC236}">
                <a16:creationId xmlns:a16="http://schemas.microsoft.com/office/drawing/2014/main" id="{DF85A238-E6C9-1522-A877-803B7503A516}"/>
              </a:ext>
            </a:extLst>
          </p:cNvPr>
          <p:cNvSpPr txBox="1">
            <a:spLocks/>
          </p:cNvSpPr>
          <p:nvPr/>
        </p:nvSpPr>
        <p:spPr>
          <a:xfrm>
            <a:off x="7751634" y="1995605"/>
            <a:ext cx="2854626"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1.1 -Basic Data Cleaning</a:t>
            </a:r>
          </a:p>
        </p:txBody>
      </p:sp>
      <p:sp>
        <p:nvSpPr>
          <p:cNvPr id="24" name="Google Shape;251;p23">
            <a:extLst>
              <a:ext uri="{FF2B5EF4-FFF2-40B4-BE49-F238E27FC236}">
                <a16:creationId xmlns:a16="http://schemas.microsoft.com/office/drawing/2014/main" id="{D1751B1E-9557-B1FC-CE42-07AC0E3B5C5A}"/>
              </a:ext>
            </a:extLst>
          </p:cNvPr>
          <p:cNvSpPr/>
          <p:nvPr/>
        </p:nvSpPr>
        <p:spPr>
          <a:xfrm>
            <a:off x="682014" y="3829471"/>
            <a:ext cx="5282688" cy="1423501"/>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 name="Google Shape;252;p23">
            <a:extLst>
              <a:ext uri="{FF2B5EF4-FFF2-40B4-BE49-F238E27FC236}">
                <a16:creationId xmlns:a16="http://schemas.microsoft.com/office/drawing/2014/main" id="{C7932427-7724-4F40-843E-BF5D614E6BBF}"/>
              </a:ext>
            </a:extLst>
          </p:cNvPr>
          <p:cNvSpPr/>
          <p:nvPr/>
        </p:nvSpPr>
        <p:spPr>
          <a:xfrm>
            <a:off x="2588455" y="3542294"/>
            <a:ext cx="12071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4</a:t>
            </a:r>
            <a:endParaRPr sz="1800" b="1" dirty="0">
              <a:solidFill>
                <a:schemeClr val="tx1"/>
              </a:solidFill>
              <a:latin typeface="Calibri"/>
              <a:ea typeface="Calibri"/>
              <a:cs typeface="Calibri"/>
              <a:sym typeface="Calibri"/>
            </a:endParaRPr>
          </a:p>
        </p:txBody>
      </p:sp>
      <p:sp>
        <p:nvSpPr>
          <p:cNvPr id="26" name="Google Shape;254;p23">
            <a:extLst>
              <a:ext uri="{FF2B5EF4-FFF2-40B4-BE49-F238E27FC236}">
                <a16:creationId xmlns:a16="http://schemas.microsoft.com/office/drawing/2014/main" id="{8BF19F1C-DF67-3347-E3DF-A6F8DB1D7B76}"/>
              </a:ext>
            </a:extLst>
          </p:cNvPr>
          <p:cNvSpPr txBox="1"/>
          <p:nvPr/>
        </p:nvSpPr>
        <p:spPr>
          <a:xfrm>
            <a:off x="810012" y="4497901"/>
            <a:ext cx="5026683" cy="587813"/>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Joined both the tables to get the restaurant names along with the order details using MySQL query.</a:t>
            </a:r>
            <a:endParaRPr b="1" dirty="0">
              <a:solidFill>
                <a:schemeClr val="lt1"/>
              </a:solidFill>
              <a:latin typeface="Calibri"/>
              <a:ea typeface="Calibri"/>
              <a:cs typeface="Calibri"/>
              <a:sym typeface="Calibri"/>
            </a:endParaRPr>
          </a:p>
        </p:txBody>
      </p:sp>
      <p:sp>
        <p:nvSpPr>
          <p:cNvPr id="27" name="Google Shape;268;p23">
            <a:extLst>
              <a:ext uri="{FF2B5EF4-FFF2-40B4-BE49-F238E27FC236}">
                <a16:creationId xmlns:a16="http://schemas.microsoft.com/office/drawing/2014/main" id="{A2628DE1-1940-C3B6-9A63-5F0317710836}"/>
              </a:ext>
            </a:extLst>
          </p:cNvPr>
          <p:cNvSpPr txBox="1">
            <a:spLocks/>
          </p:cNvSpPr>
          <p:nvPr/>
        </p:nvSpPr>
        <p:spPr>
          <a:xfrm>
            <a:off x="1896038" y="4201196"/>
            <a:ext cx="2854626"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Data Joins</a:t>
            </a:r>
          </a:p>
        </p:txBody>
      </p:sp>
      <p:sp>
        <p:nvSpPr>
          <p:cNvPr id="28" name="Google Shape;251;p23">
            <a:extLst>
              <a:ext uri="{FF2B5EF4-FFF2-40B4-BE49-F238E27FC236}">
                <a16:creationId xmlns:a16="http://schemas.microsoft.com/office/drawing/2014/main" id="{D8A5C76F-96AD-2D43-B227-920CAB0C4009}"/>
              </a:ext>
            </a:extLst>
          </p:cNvPr>
          <p:cNvSpPr/>
          <p:nvPr/>
        </p:nvSpPr>
        <p:spPr>
          <a:xfrm>
            <a:off x="6409603" y="3829471"/>
            <a:ext cx="5282688" cy="1504003"/>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 name="Google Shape;252;p23">
            <a:extLst>
              <a:ext uri="{FF2B5EF4-FFF2-40B4-BE49-F238E27FC236}">
                <a16:creationId xmlns:a16="http://schemas.microsoft.com/office/drawing/2014/main" id="{F96799FA-8674-742D-A115-CBFCE3EE9D1A}"/>
              </a:ext>
            </a:extLst>
          </p:cNvPr>
          <p:cNvSpPr/>
          <p:nvPr/>
        </p:nvSpPr>
        <p:spPr>
          <a:xfrm>
            <a:off x="8316044" y="3542294"/>
            <a:ext cx="12071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5</a:t>
            </a:r>
            <a:endParaRPr sz="1800" b="1" dirty="0">
              <a:solidFill>
                <a:schemeClr val="tx1"/>
              </a:solidFill>
              <a:latin typeface="Calibri"/>
              <a:ea typeface="Calibri"/>
              <a:cs typeface="Calibri"/>
              <a:sym typeface="Calibri"/>
            </a:endParaRPr>
          </a:p>
        </p:txBody>
      </p:sp>
      <p:sp>
        <p:nvSpPr>
          <p:cNvPr id="30" name="Google Shape;254;p23">
            <a:extLst>
              <a:ext uri="{FF2B5EF4-FFF2-40B4-BE49-F238E27FC236}">
                <a16:creationId xmlns:a16="http://schemas.microsoft.com/office/drawing/2014/main" id="{FC3109FD-1F3B-1EF6-DD26-139253973683}"/>
              </a:ext>
            </a:extLst>
          </p:cNvPr>
          <p:cNvSpPr txBox="1"/>
          <p:nvPr/>
        </p:nvSpPr>
        <p:spPr>
          <a:xfrm>
            <a:off x="6537601" y="4497901"/>
            <a:ext cx="5026683" cy="587813"/>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Exported the transformed dataset tables from MySQL as an Excel file by saving it locally.</a:t>
            </a:r>
            <a:endParaRPr b="1" dirty="0">
              <a:solidFill>
                <a:schemeClr val="lt1"/>
              </a:solidFill>
              <a:latin typeface="Calibri"/>
              <a:ea typeface="Calibri"/>
              <a:cs typeface="Calibri"/>
              <a:sym typeface="Calibri"/>
            </a:endParaRPr>
          </a:p>
        </p:txBody>
      </p:sp>
      <p:sp>
        <p:nvSpPr>
          <p:cNvPr id="31" name="Google Shape;268;p23">
            <a:extLst>
              <a:ext uri="{FF2B5EF4-FFF2-40B4-BE49-F238E27FC236}">
                <a16:creationId xmlns:a16="http://schemas.microsoft.com/office/drawing/2014/main" id="{200FFA5A-8D8E-44F8-0B4D-5D008C6C8495}"/>
              </a:ext>
            </a:extLst>
          </p:cNvPr>
          <p:cNvSpPr txBox="1">
            <a:spLocks/>
          </p:cNvSpPr>
          <p:nvPr/>
        </p:nvSpPr>
        <p:spPr>
          <a:xfrm>
            <a:off x="7167637" y="4178255"/>
            <a:ext cx="3503918"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Export the transformed dataset</a:t>
            </a:r>
          </a:p>
        </p:txBody>
      </p:sp>
    </p:spTree>
    <p:extLst>
      <p:ext uri="{BB962C8B-B14F-4D97-AF65-F5344CB8AC3E}">
        <p14:creationId xmlns:p14="http://schemas.microsoft.com/office/powerpoint/2010/main" val="2122640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4036312"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SQL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4398142" y="368965"/>
            <a:ext cx="124112" cy="97032"/>
          </a:xfrm>
          <a:prstGeom prst="rect">
            <a:avLst/>
          </a:prstGeom>
          <a:noFill/>
          <a:ln>
            <a:noFill/>
          </a:ln>
        </p:spPr>
      </p:pic>
      <p:sp>
        <p:nvSpPr>
          <p:cNvPr id="20" name="Google Shape;251;p23">
            <a:extLst>
              <a:ext uri="{FF2B5EF4-FFF2-40B4-BE49-F238E27FC236}">
                <a16:creationId xmlns:a16="http://schemas.microsoft.com/office/drawing/2014/main" id="{69B0FE2A-09FB-266F-5310-887616E6E1F0}"/>
              </a:ext>
            </a:extLst>
          </p:cNvPr>
          <p:cNvSpPr/>
          <p:nvPr/>
        </p:nvSpPr>
        <p:spPr>
          <a:xfrm>
            <a:off x="493485" y="1153806"/>
            <a:ext cx="3254190" cy="1296989"/>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 name="Google Shape;252;p23">
            <a:extLst>
              <a:ext uri="{FF2B5EF4-FFF2-40B4-BE49-F238E27FC236}">
                <a16:creationId xmlns:a16="http://schemas.microsoft.com/office/drawing/2014/main" id="{6F87E5DD-B801-0311-CD5F-93EEDD916563}"/>
              </a:ext>
            </a:extLst>
          </p:cNvPr>
          <p:cNvSpPr/>
          <p:nvPr/>
        </p:nvSpPr>
        <p:spPr>
          <a:xfrm>
            <a:off x="1548232" y="897155"/>
            <a:ext cx="12071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2</a:t>
            </a:r>
            <a:endParaRPr sz="1800" b="1" dirty="0">
              <a:solidFill>
                <a:schemeClr val="tx1"/>
              </a:solidFill>
              <a:latin typeface="Calibri"/>
              <a:ea typeface="Calibri"/>
              <a:cs typeface="Calibri"/>
              <a:sym typeface="Calibri"/>
            </a:endParaRPr>
          </a:p>
        </p:txBody>
      </p:sp>
      <p:sp>
        <p:nvSpPr>
          <p:cNvPr id="22" name="Google Shape;254;p23">
            <a:extLst>
              <a:ext uri="{FF2B5EF4-FFF2-40B4-BE49-F238E27FC236}">
                <a16:creationId xmlns:a16="http://schemas.microsoft.com/office/drawing/2014/main" id="{35862297-6CB8-1158-197E-0DBD7A52A0C9}"/>
              </a:ext>
            </a:extLst>
          </p:cNvPr>
          <p:cNvSpPr txBox="1"/>
          <p:nvPr/>
        </p:nvSpPr>
        <p:spPr>
          <a:xfrm>
            <a:off x="524690" y="1830174"/>
            <a:ext cx="3191778" cy="587813"/>
          </a:xfrm>
          <a:prstGeom prst="rect">
            <a:avLst/>
          </a:prstGeom>
          <a:noFill/>
          <a:ln>
            <a:noFill/>
          </a:ln>
        </p:spPr>
        <p:txBody>
          <a:bodyPr spcFirstLastPara="1" wrap="square" lIns="91425" tIns="45700" rIns="91425" bIns="45700" anchor="t" anchorCtr="0">
            <a:spAutoFit/>
          </a:bodyPr>
          <a:lstStyle/>
          <a:p>
            <a:pPr marR="0" lvl="0" algn="just" rtl="0">
              <a:lnSpc>
                <a:spcPct val="115000"/>
              </a:lnSpc>
              <a:spcBef>
                <a:spcPts val="0"/>
              </a:spcBef>
              <a:spcAft>
                <a:spcPts val="0"/>
              </a:spcAft>
            </a:pPr>
            <a:r>
              <a:rPr lang="en-US" b="1" dirty="0">
                <a:solidFill>
                  <a:schemeClr val="lt1"/>
                </a:solidFill>
                <a:latin typeface="Calibri"/>
                <a:ea typeface="Calibri"/>
                <a:cs typeface="Calibri"/>
                <a:sym typeface="Calibri"/>
              </a:rPr>
              <a:t>Count the number of restaurants in each city</a:t>
            </a:r>
            <a:endParaRPr b="1" dirty="0">
              <a:solidFill>
                <a:schemeClr val="lt1"/>
              </a:solidFill>
              <a:latin typeface="Calibri"/>
              <a:ea typeface="Calibri"/>
              <a:cs typeface="Calibri"/>
              <a:sym typeface="Calibri"/>
            </a:endParaRPr>
          </a:p>
        </p:txBody>
      </p:sp>
      <p:sp>
        <p:nvSpPr>
          <p:cNvPr id="23" name="Google Shape;268;p23">
            <a:extLst>
              <a:ext uri="{FF2B5EF4-FFF2-40B4-BE49-F238E27FC236}">
                <a16:creationId xmlns:a16="http://schemas.microsoft.com/office/drawing/2014/main" id="{618BC6A7-1FA9-476A-59F2-5B7131B25ACE}"/>
              </a:ext>
            </a:extLst>
          </p:cNvPr>
          <p:cNvSpPr txBox="1">
            <a:spLocks/>
          </p:cNvSpPr>
          <p:nvPr/>
        </p:nvSpPr>
        <p:spPr>
          <a:xfrm>
            <a:off x="555896" y="1551572"/>
            <a:ext cx="3191778"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1.1 - Data Exploration Queries</a:t>
            </a:r>
          </a:p>
        </p:txBody>
      </p:sp>
      <p:graphicFrame>
        <p:nvGraphicFramePr>
          <p:cNvPr id="18" name="Table 15">
            <a:extLst>
              <a:ext uri="{FF2B5EF4-FFF2-40B4-BE49-F238E27FC236}">
                <a16:creationId xmlns:a16="http://schemas.microsoft.com/office/drawing/2014/main" id="{3F89EC84-573B-C3FB-3073-B7670077AD68}"/>
              </a:ext>
            </a:extLst>
          </p:cNvPr>
          <p:cNvGraphicFramePr>
            <a:graphicFrameLocks noGrp="1"/>
          </p:cNvGraphicFramePr>
          <p:nvPr>
            <p:extLst>
              <p:ext uri="{D42A27DB-BD31-4B8C-83A1-F6EECF244321}">
                <p14:modId xmlns:p14="http://schemas.microsoft.com/office/powerpoint/2010/main" val="92540170"/>
              </p:ext>
            </p:extLst>
          </p:nvPr>
        </p:nvGraphicFramePr>
        <p:xfrm>
          <a:off x="571498" y="2848561"/>
          <a:ext cx="3160572" cy="3056779"/>
        </p:xfrm>
        <a:graphic>
          <a:graphicData uri="http://schemas.openxmlformats.org/drawingml/2006/table">
            <a:tbl>
              <a:tblPr firstRow="1" bandRow="1">
                <a:tableStyleId>{5C22544A-7EE6-4342-B048-85BDC9FD1C3A}</a:tableStyleId>
              </a:tblPr>
              <a:tblGrid>
                <a:gridCol w="1395631">
                  <a:extLst>
                    <a:ext uri="{9D8B030D-6E8A-4147-A177-3AD203B41FA5}">
                      <a16:colId xmlns:a16="http://schemas.microsoft.com/office/drawing/2014/main" val="793074582"/>
                    </a:ext>
                  </a:extLst>
                </a:gridCol>
                <a:gridCol w="1764941">
                  <a:extLst>
                    <a:ext uri="{9D8B030D-6E8A-4147-A177-3AD203B41FA5}">
                      <a16:colId xmlns:a16="http://schemas.microsoft.com/office/drawing/2014/main" val="4209751471"/>
                    </a:ext>
                  </a:extLst>
                </a:gridCol>
              </a:tblGrid>
              <a:tr h="277889">
                <a:tc>
                  <a:txBody>
                    <a:bodyPr/>
                    <a:lstStyle/>
                    <a:p>
                      <a:pPr algn="ctr"/>
                      <a:r>
                        <a:rPr lang="en-US" sz="1200" b="1" dirty="0">
                          <a:latin typeface="Bahnschrift" panose="020B0502040204020203" pitchFamily="34" charset="0"/>
                          <a:cs typeface="Calibri" panose="020F0502020204030204" pitchFamily="34" charset="0"/>
                        </a:rPr>
                        <a:t>City</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No. of Restaurants</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77889">
                <a:tc>
                  <a:txBody>
                    <a:bodyPr/>
                    <a:lstStyle/>
                    <a:p>
                      <a:pPr algn="l"/>
                      <a:r>
                        <a:rPr lang="en-US" sz="1200" b="1" dirty="0">
                          <a:latin typeface="Bahnschrift" panose="020B0502040204020203" pitchFamily="34" charset="0"/>
                          <a:cs typeface="Calibri" panose="020F0502020204030204" pitchFamily="34" charset="0"/>
                        </a:rPr>
                        <a:t>Bangalore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1531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77889">
                <a:tc>
                  <a:txBody>
                    <a:bodyPr/>
                    <a:lstStyle/>
                    <a:p>
                      <a:pPr algn="l"/>
                      <a:r>
                        <a:rPr lang="en-US" sz="1200" b="1" dirty="0">
                          <a:latin typeface="Bahnschrift" panose="020B0502040204020203" pitchFamily="34" charset="0"/>
                          <a:cs typeface="Calibri" panose="020F0502020204030204" pitchFamily="34" charset="0"/>
                        </a:rPr>
                        <a:t>Chennai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1524</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77889">
                <a:tc>
                  <a:txBody>
                    <a:bodyPr/>
                    <a:lstStyle/>
                    <a:p>
                      <a:pPr algn="l"/>
                      <a:r>
                        <a:rPr lang="en-US" sz="1200" b="1" dirty="0">
                          <a:latin typeface="Bahnschrift" panose="020B0502040204020203" pitchFamily="34" charset="0"/>
                          <a:cs typeface="Calibri" panose="020F0502020204030204" pitchFamily="34" charset="0"/>
                        </a:rPr>
                        <a:t>Hyderabad</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1517</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77889">
                <a:tc>
                  <a:txBody>
                    <a:bodyPr/>
                    <a:lstStyle/>
                    <a:p>
                      <a:pPr algn="l"/>
                      <a:r>
                        <a:rPr lang="en-US" sz="1200" b="1" dirty="0">
                          <a:latin typeface="Bahnschrift" panose="020B0502040204020203" pitchFamily="34" charset="0"/>
                          <a:cs typeface="Calibri" panose="020F0502020204030204" pitchFamily="34" charset="0"/>
                        </a:rPr>
                        <a:t>Mumbai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77889">
                <a:tc>
                  <a:txBody>
                    <a:bodyPr/>
                    <a:lstStyle/>
                    <a:p>
                      <a:pPr algn="l"/>
                      <a:r>
                        <a:rPr lang="en-US" sz="1200" b="1" dirty="0">
                          <a:latin typeface="Bahnschrift" panose="020B0502040204020203" pitchFamily="34" charset="0"/>
                          <a:cs typeface="Calibri" panose="020F0502020204030204" pitchFamily="34" charset="0"/>
                        </a:rPr>
                        <a:t>Kolkata</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1502</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r h="277889">
                <a:tc>
                  <a:txBody>
                    <a:bodyPr/>
                    <a:lstStyle/>
                    <a:p>
                      <a:pPr algn="l"/>
                      <a:r>
                        <a:rPr lang="en-US" sz="1200" b="1" dirty="0">
                          <a:latin typeface="Bahnschrift" panose="020B0502040204020203" pitchFamily="34" charset="0"/>
                          <a:cs typeface="Calibri" panose="020F0502020204030204" pitchFamily="34" charset="0"/>
                        </a:rPr>
                        <a:t>Pune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1494</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069285949"/>
                  </a:ext>
                </a:extLst>
              </a:tr>
              <a:tr h="277889">
                <a:tc>
                  <a:txBody>
                    <a:bodyPr/>
                    <a:lstStyle/>
                    <a:p>
                      <a:pPr algn="l"/>
                      <a:r>
                        <a:rPr lang="en-US" sz="1200" b="1" dirty="0">
                          <a:latin typeface="Bahnschrift" panose="020B0502040204020203" pitchFamily="34" charset="0"/>
                          <a:cs typeface="Calibri" panose="020F0502020204030204" pitchFamily="34" charset="0"/>
                        </a:rPr>
                        <a:t>Delhi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1486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603407232"/>
                  </a:ext>
                </a:extLst>
              </a:tr>
              <a:tr h="277889">
                <a:tc>
                  <a:txBody>
                    <a:bodyPr/>
                    <a:lstStyle/>
                    <a:p>
                      <a:pPr algn="l"/>
                      <a:r>
                        <a:rPr lang="en-US" sz="1200" b="1" dirty="0">
                          <a:latin typeface="Bahnschrift" panose="020B0502040204020203" pitchFamily="34" charset="0"/>
                          <a:cs typeface="Calibri" panose="020F0502020204030204" pitchFamily="34" charset="0"/>
                        </a:rPr>
                        <a:t>Ahmedabad</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1482</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772823653"/>
                  </a:ext>
                </a:extLst>
              </a:tr>
              <a:tr h="277889">
                <a:tc>
                  <a:txBody>
                    <a:bodyPr/>
                    <a:lstStyle/>
                    <a:p>
                      <a:pPr algn="l"/>
                      <a:r>
                        <a:rPr lang="en-US" sz="1200" b="1" dirty="0">
                          <a:latin typeface="Bahnschrift" panose="020B0502040204020203" pitchFamily="34" charset="0"/>
                          <a:cs typeface="Calibri" panose="020F0502020204030204" pitchFamily="34" charset="0"/>
                        </a:rPr>
                        <a:t>Jaipur</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1479</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650571296"/>
                  </a:ext>
                </a:extLst>
              </a:tr>
              <a:tr h="277889">
                <a:tc>
                  <a:txBody>
                    <a:bodyPr/>
                    <a:lstStyle/>
                    <a:p>
                      <a:pPr algn="l"/>
                      <a:r>
                        <a:rPr lang="en-US" sz="1200" b="1" dirty="0">
                          <a:latin typeface="Bahnschrift" panose="020B0502040204020203" pitchFamily="34" charset="0"/>
                          <a:cs typeface="Calibri" panose="020F0502020204030204" pitchFamily="34" charset="0"/>
                        </a:rPr>
                        <a:t>Lucknow</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1479</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48978338"/>
                  </a:ext>
                </a:extLst>
              </a:tr>
            </a:tbl>
          </a:graphicData>
        </a:graphic>
      </p:graphicFrame>
      <p:sp>
        <p:nvSpPr>
          <p:cNvPr id="24" name="Google Shape;251;p23">
            <a:extLst>
              <a:ext uri="{FF2B5EF4-FFF2-40B4-BE49-F238E27FC236}">
                <a16:creationId xmlns:a16="http://schemas.microsoft.com/office/drawing/2014/main" id="{42C2E80B-439D-A2EF-423F-FB5BB1D2422D}"/>
              </a:ext>
            </a:extLst>
          </p:cNvPr>
          <p:cNvSpPr/>
          <p:nvPr/>
        </p:nvSpPr>
        <p:spPr>
          <a:xfrm>
            <a:off x="4227290" y="1153806"/>
            <a:ext cx="3473183" cy="1296989"/>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 name="Google Shape;252;p23">
            <a:extLst>
              <a:ext uri="{FF2B5EF4-FFF2-40B4-BE49-F238E27FC236}">
                <a16:creationId xmlns:a16="http://schemas.microsoft.com/office/drawing/2014/main" id="{80CDD473-E897-34F8-BA94-801A4A904E40}"/>
              </a:ext>
            </a:extLst>
          </p:cNvPr>
          <p:cNvSpPr/>
          <p:nvPr/>
        </p:nvSpPr>
        <p:spPr>
          <a:xfrm>
            <a:off x="5368750" y="866629"/>
            <a:ext cx="12071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2</a:t>
            </a:r>
            <a:endParaRPr sz="1800" b="1" dirty="0">
              <a:solidFill>
                <a:schemeClr val="tx1"/>
              </a:solidFill>
              <a:latin typeface="Calibri"/>
              <a:ea typeface="Calibri"/>
              <a:cs typeface="Calibri"/>
              <a:sym typeface="Calibri"/>
            </a:endParaRPr>
          </a:p>
        </p:txBody>
      </p:sp>
      <p:sp>
        <p:nvSpPr>
          <p:cNvPr id="26" name="Google Shape;254;p23">
            <a:extLst>
              <a:ext uri="{FF2B5EF4-FFF2-40B4-BE49-F238E27FC236}">
                <a16:creationId xmlns:a16="http://schemas.microsoft.com/office/drawing/2014/main" id="{7C275BE1-3A94-13B7-80D7-B2452A2C599A}"/>
              </a:ext>
            </a:extLst>
          </p:cNvPr>
          <p:cNvSpPr txBox="1"/>
          <p:nvPr/>
        </p:nvSpPr>
        <p:spPr>
          <a:xfrm>
            <a:off x="4244134" y="1761470"/>
            <a:ext cx="3456339" cy="587813"/>
          </a:xfrm>
          <a:prstGeom prst="rect">
            <a:avLst/>
          </a:prstGeom>
          <a:noFill/>
          <a:ln>
            <a:noFill/>
          </a:ln>
        </p:spPr>
        <p:txBody>
          <a:bodyPr spcFirstLastPara="1" wrap="square" lIns="91425" tIns="45700" rIns="91425" bIns="45700" anchor="t" anchorCtr="0">
            <a:spAutoFit/>
          </a:bodyPr>
          <a:lstStyle/>
          <a:p>
            <a:pPr marR="0" lvl="0" algn="just" rtl="0">
              <a:lnSpc>
                <a:spcPct val="115000"/>
              </a:lnSpc>
              <a:spcBef>
                <a:spcPts val="0"/>
              </a:spcBef>
              <a:spcAft>
                <a:spcPts val="0"/>
              </a:spcAft>
            </a:pPr>
            <a:r>
              <a:rPr lang="en-US" b="1" dirty="0">
                <a:solidFill>
                  <a:schemeClr val="lt1"/>
                </a:solidFill>
                <a:latin typeface="Calibri"/>
                <a:ea typeface="Calibri"/>
                <a:cs typeface="Calibri"/>
                <a:sym typeface="Calibri"/>
              </a:rPr>
              <a:t>Find the top 5 cities with the highest number of orders</a:t>
            </a:r>
            <a:endParaRPr b="1" dirty="0">
              <a:solidFill>
                <a:schemeClr val="lt1"/>
              </a:solidFill>
              <a:latin typeface="Calibri"/>
              <a:ea typeface="Calibri"/>
              <a:cs typeface="Calibri"/>
              <a:sym typeface="Calibri"/>
            </a:endParaRPr>
          </a:p>
        </p:txBody>
      </p:sp>
      <p:sp>
        <p:nvSpPr>
          <p:cNvPr id="27" name="Google Shape;268;p23">
            <a:extLst>
              <a:ext uri="{FF2B5EF4-FFF2-40B4-BE49-F238E27FC236}">
                <a16:creationId xmlns:a16="http://schemas.microsoft.com/office/drawing/2014/main" id="{68AC6A46-7E30-ED54-C222-77B44F051BAE}"/>
              </a:ext>
            </a:extLst>
          </p:cNvPr>
          <p:cNvSpPr txBox="1">
            <a:spLocks/>
          </p:cNvSpPr>
          <p:nvPr/>
        </p:nvSpPr>
        <p:spPr>
          <a:xfrm>
            <a:off x="4376414" y="1498747"/>
            <a:ext cx="3191778"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1.2- Data Exploration Queries</a:t>
            </a:r>
          </a:p>
        </p:txBody>
      </p:sp>
      <p:graphicFrame>
        <p:nvGraphicFramePr>
          <p:cNvPr id="29" name="Table 15">
            <a:extLst>
              <a:ext uri="{FF2B5EF4-FFF2-40B4-BE49-F238E27FC236}">
                <a16:creationId xmlns:a16="http://schemas.microsoft.com/office/drawing/2014/main" id="{F24D0BF1-8CF0-DF23-D3DE-E8B129FCFC0A}"/>
              </a:ext>
            </a:extLst>
          </p:cNvPr>
          <p:cNvGraphicFramePr>
            <a:graphicFrameLocks noGrp="1"/>
          </p:cNvGraphicFramePr>
          <p:nvPr>
            <p:extLst>
              <p:ext uri="{D42A27DB-BD31-4B8C-83A1-F6EECF244321}">
                <p14:modId xmlns:p14="http://schemas.microsoft.com/office/powerpoint/2010/main" val="1394068081"/>
              </p:ext>
            </p:extLst>
          </p:nvPr>
        </p:nvGraphicFramePr>
        <p:xfrm>
          <a:off x="4659073" y="3185068"/>
          <a:ext cx="2581364" cy="1645920"/>
        </p:xfrm>
        <a:graphic>
          <a:graphicData uri="http://schemas.openxmlformats.org/drawingml/2006/table">
            <a:tbl>
              <a:tblPr firstRow="1" bandRow="1">
                <a:tableStyleId>{5C22544A-7EE6-4342-B048-85BDC9FD1C3A}</a:tableStyleId>
              </a:tblPr>
              <a:tblGrid>
                <a:gridCol w="1536235">
                  <a:extLst>
                    <a:ext uri="{9D8B030D-6E8A-4147-A177-3AD203B41FA5}">
                      <a16:colId xmlns:a16="http://schemas.microsoft.com/office/drawing/2014/main" val="793074582"/>
                    </a:ext>
                  </a:extLst>
                </a:gridCol>
                <a:gridCol w="1045129">
                  <a:extLst>
                    <a:ext uri="{9D8B030D-6E8A-4147-A177-3AD203B41FA5}">
                      <a16:colId xmlns:a16="http://schemas.microsoft.com/office/drawing/2014/main" val="4209751471"/>
                    </a:ext>
                  </a:extLst>
                </a:gridCol>
              </a:tblGrid>
              <a:tr h="221356">
                <a:tc>
                  <a:txBody>
                    <a:bodyPr/>
                    <a:lstStyle/>
                    <a:p>
                      <a:pPr algn="ctr"/>
                      <a:r>
                        <a:rPr lang="en-US" sz="1200" b="1" dirty="0">
                          <a:latin typeface="Bahnschrift" panose="020B0502040204020203" pitchFamily="34" charset="0"/>
                          <a:cs typeface="Calibri" panose="020F0502020204030204" pitchFamily="34" charset="0"/>
                        </a:rPr>
                        <a:t>City</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Total Orders</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48844">
                <a:tc>
                  <a:txBody>
                    <a:bodyPr/>
                    <a:lstStyle/>
                    <a:p>
                      <a:pPr algn="l"/>
                      <a:r>
                        <a:rPr lang="en-US" sz="1200" b="1" dirty="0">
                          <a:latin typeface="Bahnschrift" panose="020B0502040204020203" pitchFamily="34" charset="0"/>
                          <a:cs typeface="Calibri" panose="020F0502020204030204" pitchFamily="34" charset="0"/>
                        </a:rPr>
                        <a:t>Bangalore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1531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48844">
                <a:tc>
                  <a:txBody>
                    <a:bodyPr/>
                    <a:lstStyle/>
                    <a:p>
                      <a:pPr algn="l"/>
                      <a:r>
                        <a:rPr lang="en-US" sz="1200" b="1" dirty="0">
                          <a:latin typeface="Bahnschrift" panose="020B0502040204020203" pitchFamily="34" charset="0"/>
                          <a:cs typeface="Calibri" panose="020F0502020204030204" pitchFamily="34" charset="0"/>
                        </a:rPr>
                        <a:t>Chennai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1524</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48844">
                <a:tc>
                  <a:txBody>
                    <a:bodyPr/>
                    <a:lstStyle/>
                    <a:p>
                      <a:pPr algn="l"/>
                      <a:r>
                        <a:rPr lang="en-US" sz="1200" b="1" dirty="0">
                          <a:latin typeface="Bahnschrift" panose="020B0502040204020203" pitchFamily="34" charset="0"/>
                          <a:cs typeface="Calibri" panose="020F0502020204030204" pitchFamily="34" charset="0"/>
                        </a:rPr>
                        <a:t>Hyderabad</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1517</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48844">
                <a:tc>
                  <a:txBody>
                    <a:bodyPr/>
                    <a:lstStyle/>
                    <a:p>
                      <a:pPr algn="l"/>
                      <a:r>
                        <a:rPr lang="en-US" sz="1200" b="1" dirty="0">
                          <a:latin typeface="Bahnschrift" panose="020B0502040204020203" pitchFamily="34" charset="0"/>
                          <a:cs typeface="Calibri" panose="020F0502020204030204" pitchFamily="34" charset="0"/>
                        </a:rPr>
                        <a:t>Mumbai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48844">
                <a:tc>
                  <a:txBody>
                    <a:bodyPr/>
                    <a:lstStyle/>
                    <a:p>
                      <a:pPr algn="l"/>
                      <a:r>
                        <a:rPr lang="en-US" sz="1200" b="1" dirty="0">
                          <a:latin typeface="Bahnschrift" panose="020B0502040204020203" pitchFamily="34" charset="0"/>
                          <a:cs typeface="Calibri" panose="020F0502020204030204" pitchFamily="34" charset="0"/>
                        </a:rPr>
                        <a:t>Kolkata</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1502</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bl>
          </a:graphicData>
        </a:graphic>
      </p:graphicFrame>
      <p:sp>
        <p:nvSpPr>
          <p:cNvPr id="34" name="Google Shape;251;p23">
            <a:extLst>
              <a:ext uri="{FF2B5EF4-FFF2-40B4-BE49-F238E27FC236}">
                <a16:creationId xmlns:a16="http://schemas.microsoft.com/office/drawing/2014/main" id="{AA6A2072-0832-79E8-AB7F-1E6535E27A0B}"/>
              </a:ext>
            </a:extLst>
          </p:cNvPr>
          <p:cNvSpPr/>
          <p:nvPr/>
        </p:nvSpPr>
        <p:spPr>
          <a:xfrm>
            <a:off x="8026089" y="1153806"/>
            <a:ext cx="3868567" cy="1717802"/>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5" name="Google Shape;252;p23">
            <a:extLst>
              <a:ext uri="{FF2B5EF4-FFF2-40B4-BE49-F238E27FC236}">
                <a16:creationId xmlns:a16="http://schemas.microsoft.com/office/drawing/2014/main" id="{10F296A1-49BC-CC8C-1508-F27D0AEF6CBE}"/>
              </a:ext>
            </a:extLst>
          </p:cNvPr>
          <p:cNvSpPr/>
          <p:nvPr/>
        </p:nvSpPr>
        <p:spPr>
          <a:xfrm>
            <a:off x="9546090" y="866629"/>
            <a:ext cx="12071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2</a:t>
            </a:r>
            <a:endParaRPr sz="1800" b="1" dirty="0">
              <a:solidFill>
                <a:schemeClr val="tx1"/>
              </a:solidFill>
              <a:latin typeface="Calibri"/>
              <a:ea typeface="Calibri"/>
              <a:cs typeface="Calibri"/>
              <a:sym typeface="Calibri"/>
            </a:endParaRPr>
          </a:p>
        </p:txBody>
      </p:sp>
      <p:sp>
        <p:nvSpPr>
          <p:cNvPr id="36" name="Google Shape;254;p23">
            <a:extLst>
              <a:ext uri="{FF2B5EF4-FFF2-40B4-BE49-F238E27FC236}">
                <a16:creationId xmlns:a16="http://schemas.microsoft.com/office/drawing/2014/main" id="{9212D411-CE2B-E94D-F711-5182EE141811}"/>
              </a:ext>
            </a:extLst>
          </p:cNvPr>
          <p:cNvSpPr txBox="1"/>
          <p:nvPr/>
        </p:nvSpPr>
        <p:spPr>
          <a:xfrm>
            <a:off x="8026087" y="1788275"/>
            <a:ext cx="3719445" cy="1083333"/>
          </a:xfrm>
          <a:prstGeom prst="rect">
            <a:avLst/>
          </a:prstGeom>
          <a:noFill/>
          <a:ln>
            <a:noFill/>
          </a:ln>
        </p:spPr>
        <p:txBody>
          <a:bodyPr spcFirstLastPara="1" wrap="square" lIns="91425" tIns="45700" rIns="91425" bIns="45700" anchor="t" anchorCtr="0">
            <a:spAutoFit/>
          </a:bodyPr>
          <a:lstStyle/>
          <a:p>
            <a:pPr marR="0" lvl="0" algn="just" rtl="0">
              <a:lnSpc>
                <a:spcPct val="115000"/>
              </a:lnSpc>
              <a:spcBef>
                <a:spcPts val="0"/>
              </a:spcBef>
              <a:spcAft>
                <a:spcPts val="0"/>
              </a:spcAft>
            </a:pPr>
            <a:r>
              <a:rPr lang="en-US" b="1" dirty="0">
                <a:solidFill>
                  <a:schemeClr val="lt1"/>
                </a:solidFill>
                <a:latin typeface="Calibri"/>
                <a:ea typeface="Calibri"/>
                <a:cs typeface="Calibri"/>
                <a:sym typeface="Calibri"/>
              </a:rPr>
              <a:t>Calculate total revenue generated by each restaurant.</a:t>
            </a:r>
          </a:p>
          <a:p>
            <a:pPr marL="285750" marR="0" lvl="0" indent="-285750" algn="just" rtl="0">
              <a:lnSpc>
                <a:spcPct val="115000"/>
              </a:lnSpc>
              <a:spcBef>
                <a:spcPts val="0"/>
              </a:spcBef>
              <a:spcAft>
                <a:spcPts val="0"/>
              </a:spcAft>
              <a:buFont typeface="Wingdings" panose="05000000000000000000" pitchFamily="2" charset="2"/>
              <a:buChar char="v"/>
            </a:pPr>
            <a:r>
              <a:rPr lang="en-US" b="1" dirty="0">
                <a:solidFill>
                  <a:schemeClr val="lt1"/>
                </a:solidFill>
                <a:latin typeface="Calibri"/>
                <a:ea typeface="Calibri"/>
                <a:cs typeface="Calibri"/>
                <a:sym typeface="Calibri"/>
              </a:rPr>
              <a:t>The top 10 restaurants in terms of sales have been displayed in the below table.</a:t>
            </a:r>
            <a:endParaRPr b="1" dirty="0">
              <a:solidFill>
                <a:schemeClr val="lt1"/>
              </a:solidFill>
              <a:latin typeface="Calibri"/>
              <a:ea typeface="Calibri"/>
              <a:cs typeface="Calibri"/>
              <a:sym typeface="Calibri"/>
            </a:endParaRPr>
          </a:p>
        </p:txBody>
      </p:sp>
      <p:sp>
        <p:nvSpPr>
          <p:cNvPr id="37" name="Google Shape;268;p23">
            <a:extLst>
              <a:ext uri="{FF2B5EF4-FFF2-40B4-BE49-F238E27FC236}">
                <a16:creationId xmlns:a16="http://schemas.microsoft.com/office/drawing/2014/main" id="{2852435B-ECA7-A7FE-709C-668E3DD79EB1}"/>
              </a:ext>
            </a:extLst>
          </p:cNvPr>
          <p:cNvSpPr txBox="1">
            <a:spLocks/>
          </p:cNvSpPr>
          <p:nvPr/>
        </p:nvSpPr>
        <p:spPr>
          <a:xfrm>
            <a:off x="8289920" y="1481037"/>
            <a:ext cx="3191778"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1.3- Data Exploration Queries</a:t>
            </a:r>
          </a:p>
        </p:txBody>
      </p:sp>
      <p:graphicFrame>
        <p:nvGraphicFramePr>
          <p:cNvPr id="2" name="Table 1">
            <a:extLst>
              <a:ext uri="{FF2B5EF4-FFF2-40B4-BE49-F238E27FC236}">
                <a16:creationId xmlns:a16="http://schemas.microsoft.com/office/drawing/2014/main" id="{C1668AE9-C4F2-B907-7858-AA409041184C}"/>
              </a:ext>
            </a:extLst>
          </p:cNvPr>
          <p:cNvGraphicFramePr>
            <a:graphicFrameLocks noGrp="1"/>
          </p:cNvGraphicFramePr>
          <p:nvPr>
            <p:extLst>
              <p:ext uri="{D42A27DB-BD31-4B8C-83A1-F6EECF244321}">
                <p14:modId xmlns:p14="http://schemas.microsoft.com/office/powerpoint/2010/main" val="3348439644"/>
              </p:ext>
            </p:extLst>
          </p:nvPr>
        </p:nvGraphicFramePr>
        <p:xfrm>
          <a:off x="8372212" y="3058459"/>
          <a:ext cx="3176319" cy="3017520"/>
        </p:xfrm>
        <a:graphic>
          <a:graphicData uri="http://schemas.openxmlformats.org/drawingml/2006/table">
            <a:tbl>
              <a:tblPr firstRow="1" bandRow="1">
                <a:tableStyleId>{5C22544A-7EE6-4342-B048-85BDC9FD1C3A}</a:tableStyleId>
              </a:tblPr>
              <a:tblGrid>
                <a:gridCol w="1957204">
                  <a:extLst>
                    <a:ext uri="{9D8B030D-6E8A-4147-A177-3AD203B41FA5}">
                      <a16:colId xmlns:a16="http://schemas.microsoft.com/office/drawing/2014/main" val="1955003801"/>
                    </a:ext>
                  </a:extLst>
                </a:gridCol>
                <a:gridCol w="1219115">
                  <a:extLst>
                    <a:ext uri="{9D8B030D-6E8A-4147-A177-3AD203B41FA5}">
                      <a16:colId xmlns:a16="http://schemas.microsoft.com/office/drawing/2014/main" val="492909735"/>
                    </a:ext>
                  </a:extLst>
                </a:gridCol>
              </a:tblGrid>
              <a:tr h="248844">
                <a:tc>
                  <a:txBody>
                    <a:bodyPr/>
                    <a:lstStyle/>
                    <a:p>
                      <a:pPr algn="ctr"/>
                      <a:r>
                        <a:rPr lang="en-US" sz="1200" b="1" dirty="0">
                          <a:latin typeface="Bahnschrift" panose="020B0502040204020203" pitchFamily="34" charset="0"/>
                          <a:cs typeface="Calibri" panose="020F0502020204030204" pitchFamily="34" charset="0"/>
                        </a:rPr>
                        <a:t>Restaurants</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Total Sales</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209153070"/>
                  </a:ext>
                </a:extLst>
              </a:tr>
              <a:tr h="248844">
                <a:tc>
                  <a:txBody>
                    <a:bodyPr/>
                    <a:lstStyle/>
                    <a:p>
                      <a:pPr algn="l"/>
                      <a:r>
                        <a:rPr lang="en-US" sz="1200" b="1" dirty="0">
                          <a:latin typeface="Bahnschrift" panose="020B0502040204020203" pitchFamily="34" charset="0"/>
                          <a:cs typeface="Calibri" panose="020F0502020204030204" pitchFamily="34" charset="0"/>
                        </a:rPr>
                        <a:t>Street Food Hub</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658K</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722358711"/>
                  </a:ext>
                </a:extLst>
              </a:tr>
              <a:tr h="248844">
                <a:tc>
                  <a:txBody>
                    <a:bodyPr/>
                    <a:lstStyle/>
                    <a:p>
                      <a:pPr algn="l"/>
                      <a:r>
                        <a:rPr lang="en-US" sz="1200" b="1" dirty="0">
                          <a:latin typeface="Bahnschrift" panose="020B0502040204020203" pitchFamily="34" charset="0"/>
                          <a:cs typeface="Calibri" panose="020F0502020204030204" pitchFamily="34" charset="0"/>
                        </a:rPr>
                        <a:t>Royal Feast</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645K</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724017438"/>
                  </a:ext>
                </a:extLst>
              </a:tr>
              <a:tr h="248844">
                <a:tc>
                  <a:txBody>
                    <a:bodyPr/>
                    <a:lstStyle/>
                    <a:p>
                      <a:pPr algn="l"/>
                      <a:r>
                        <a:rPr lang="en-US" sz="1200" b="1" dirty="0">
                          <a:latin typeface="Bahnschrift" panose="020B0502040204020203" pitchFamily="34" charset="0"/>
                          <a:cs typeface="Calibri" panose="020F0502020204030204" pitchFamily="34" charset="0"/>
                        </a:rPr>
                        <a:t>South Spice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636K</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265460142"/>
                  </a:ext>
                </a:extLst>
              </a:tr>
              <a:tr h="248844">
                <a:tc>
                  <a:txBody>
                    <a:bodyPr/>
                    <a:lstStyle/>
                    <a:p>
                      <a:pPr algn="l"/>
                      <a:r>
                        <a:rPr lang="en-US" sz="1200" b="1" dirty="0">
                          <a:latin typeface="Bahnschrift" panose="020B0502040204020203" pitchFamily="34" charset="0"/>
                          <a:cs typeface="Calibri" panose="020F0502020204030204" pitchFamily="34" charset="0"/>
                        </a:rPr>
                        <a:t>Lucknow Tandoori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635K</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4241075697"/>
                  </a:ext>
                </a:extLst>
              </a:tr>
              <a:tr h="248844">
                <a:tc>
                  <a:txBody>
                    <a:bodyPr/>
                    <a:lstStyle/>
                    <a:p>
                      <a:pPr algn="l"/>
                      <a:r>
                        <a:rPr lang="en-US" sz="1200" b="1" dirty="0">
                          <a:latin typeface="Bahnschrift" panose="020B0502040204020203" pitchFamily="34" charset="0"/>
                          <a:cs typeface="Calibri" panose="020F0502020204030204" pitchFamily="34" charset="0"/>
                        </a:rPr>
                        <a:t>North Indian Delight</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625K</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501506373"/>
                  </a:ext>
                </a:extLst>
              </a:tr>
              <a:tr h="248844">
                <a:tc>
                  <a:txBody>
                    <a:bodyPr/>
                    <a:lstStyle/>
                    <a:p>
                      <a:pPr algn="l"/>
                      <a:r>
                        <a:rPr lang="en-US" sz="1200" b="1" dirty="0">
                          <a:latin typeface="Bahnschrift" panose="020B0502040204020203" pitchFamily="34" charset="0"/>
                          <a:cs typeface="Calibri" panose="020F0502020204030204" pitchFamily="34" charset="0"/>
                        </a:rPr>
                        <a:t>Fusion Bites</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606K</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585553554"/>
                  </a:ext>
                </a:extLst>
              </a:tr>
              <a:tr h="248844">
                <a:tc>
                  <a:txBody>
                    <a:bodyPr/>
                    <a:lstStyle/>
                    <a:p>
                      <a:pPr algn="l"/>
                      <a:r>
                        <a:rPr lang="en-US" sz="1200" b="1" dirty="0">
                          <a:latin typeface="Bahnschrift" panose="020B0502040204020203" pitchFamily="34" charset="0"/>
                          <a:cs typeface="Calibri" panose="020F0502020204030204" pitchFamily="34" charset="0"/>
                        </a:rPr>
                        <a:t>Desi Tadka</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606K</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05882071"/>
                  </a:ext>
                </a:extLst>
              </a:tr>
              <a:tr h="248844">
                <a:tc>
                  <a:txBody>
                    <a:bodyPr/>
                    <a:lstStyle/>
                    <a:p>
                      <a:pPr algn="l"/>
                      <a:r>
                        <a:rPr lang="en-US" sz="1200" b="1" dirty="0">
                          <a:latin typeface="Bahnschrift" panose="020B0502040204020203" pitchFamily="34" charset="0"/>
                          <a:cs typeface="Calibri" panose="020F0502020204030204" pitchFamily="34" charset="0"/>
                        </a:rPr>
                        <a:t>Mumbai Masala</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599K</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188583368"/>
                  </a:ext>
                </a:extLst>
              </a:tr>
              <a:tr h="248844">
                <a:tc>
                  <a:txBody>
                    <a:bodyPr/>
                    <a:lstStyle/>
                    <a:p>
                      <a:pPr algn="l"/>
                      <a:r>
                        <a:rPr lang="en-US" sz="1200" b="1" dirty="0">
                          <a:latin typeface="Bahnschrift" panose="020B0502040204020203" pitchFamily="34" charset="0"/>
                          <a:cs typeface="Calibri" panose="020F0502020204030204" pitchFamily="34" charset="0"/>
                        </a:rPr>
                        <a:t>Jaipur Jalebi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595K</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8550900"/>
                  </a:ext>
                </a:extLst>
              </a:tr>
              <a:tr h="248844">
                <a:tc>
                  <a:txBody>
                    <a:bodyPr/>
                    <a:lstStyle/>
                    <a:p>
                      <a:pPr algn="l"/>
                      <a:r>
                        <a:rPr lang="en-US" sz="1200" b="1" dirty="0">
                          <a:latin typeface="Bahnschrift" panose="020B0502040204020203" pitchFamily="34" charset="0"/>
                          <a:cs typeface="Calibri" panose="020F0502020204030204" pitchFamily="34" charset="0"/>
                        </a:rPr>
                        <a:t>Delhi Diner</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592K</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454757547"/>
                  </a:ext>
                </a:extLst>
              </a:tr>
            </a:tbl>
          </a:graphicData>
        </a:graphic>
      </p:graphicFrame>
    </p:spTree>
    <p:extLst>
      <p:ext uri="{BB962C8B-B14F-4D97-AF65-F5344CB8AC3E}">
        <p14:creationId xmlns:p14="http://schemas.microsoft.com/office/powerpoint/2010/main" val="3566744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4036312"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SQL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4398142" y="368965"/>
            <a:ext cx="124112" cy="97032"/>
          </a:xfrm>
          <a:prstGeom prst="rect">
            <a:avLst/>
          </a:prstGeom>
          <a:noFill/>
          <a:ln>
            <a:noFill/>
          </a:ln>
        </p:spPr>
      </p:pic>
      <p:sp>
        <p:nvSpPr>
          <p:cNvPr id="20" name="Google Shape;251;p23">
            <a:extLst>
              <a:ext uri="{FF2B5EF4-FFF2-40B4-BE49-F238E27FC236}">
                <a16:creationId xmlns:a16="http://schemas.microsoft.com/office/drawing/2014/main" id="{69B0FE2A-09FB-266F-5310-887616E6E1F0}"/>
              </a:ext>
            </a:extLst>
          </p:cNvPr>
          <p:cNvSpPr/>
          <p:nvPr/>
        </p:nvSpPr>
        <p:spPr>
          <a:xfrm>
            <a:off x="909712" y="1436951"/>
            <a:ext cx="4539831" cy="1045737"/>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 name="Google Shape;252;p23">
            <a:extLst>
              <a:ext uri="{FF2B5EF4-FFF2-40B4-BE49-F238E27FC236}">
                <a16:creationId xmlns:a16="http://schemas.microsoft.com/office/drawing/2014/main" id="{6F87E5DD-B801-0311-CD5F-93EEDD916563}"/>
              </a:ext>
            </a:extLst>
          </p:cNvPr>
          <p:cNvSpPr/>
          <p:nvPr/>
        </p:nvSpPr>
        <p:spPr>
          <a:xfrm>
            <a:off x="2576074" y="1170638"/>
            <a:ext cx="12071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3</a:t>
            </a:r>
            <a:endParaRPr sz="1800" b="1" dirty="0">
              <a:solidFill>
                <a:schemeClr val="tx1"/>
              </a:solidFill>
              <a:latin typeface="Calibri"/>
              <a:ea typeface="Calibri"/>
              <a:cs typeface="Calibri"/>
              <a:sym typeface="Calibri"/>
            </a:endParaRPr>
          </a:p>
        </p:txBody>
      </p:sp>
      <p:sp>
        <p:nvSpPr>
          <p:cNvPr id="22" name="Google Shape;254;p23">
            <a:extLst>
              <a:ext uri="{FF2B5EF4-FFF2-40B4-BE49-F238E27FC236}">
                <a16:creationId xmlns:a16="http://schemas.microsoft.com/office/drawing/2014/main" id="{35862297-6CB8-1158-197E-0DBD7A52A0C9}"/>
              </a:ext>
            </a:extLst>
          </p:cNvPr>
          <p:cNvSpPr txBox="1"/>
          <p:nvPr/>
        </p:nvSpPr>
        <p:spPr>
          <a:xfrm>
            <a:off x="1385382" y="2093940"/>
            <a:ext cx="3588487" cy="340053"/>
          </a:xfrm>
          <a:prstGeom prst="rect">
            <a:avLst/>
          </a:prstGeom>
          <a:noFill/>
          <a:ln>
            <a:noFill/>
          </a:ln>
        </p:spPr>
        <p:txBody>
          <a:bodyPr spcFirstLastPara="1" wrap="square" lIns="91425" tIns="45700" rIns="91425" bIns="45700" anchor="t" anchorCtr="0">
            <a:spAutoFit/>
          </a:bodyPr>
          <a:lstStyle/>
          <a:p>
            <a:pPr marR="0" lvl="0" algn="just" rtl="0">
              <a:lnSpc>
                <a:spcPct val="115000"/>
              </a:lnSpc>
              <a:spcBef>
                <a:spcPts val="0"/>
              </a:spcBef>
              <a:spcAft>
                <a:spcPts val="0"/>
              </a:spcAft>
            </a:pPr>
            <a:r>
              <a:rPr lang="en-US" b="1" dirty="0">
                <a:solidFill>
                  <a:schemeClr val="lt1"/>
                </a:solidFill>
                <a:latin typeface="Calibri"/>
                <a:ea typeface="Calibri"/>
                <a:cs typeface="Calibri"/>
                <a:sym typeface="Calibri"/>
              </a:rPr>
              <a:t>Find the average order amount for each city </a:t>
            </a:r>
            <a:endParaRPr b="1" dirty="0">
              <a:solidFill>
                <a:schemeClr val="lt1"/>
              </a:solidFill>
              <a:latin typeface="Calibri"/>
              <a:ea typeface="Calibri"/>
              <a:cs typeface="Calibri"/>
              <a:sym typeface="Calibri"/>
            </a:endParaRPr>
          </a:p>
        </p:txBody>
      </p:sp>
      <p:sp>
        <p:nvSpPr>
          <p:cNvPr id="23" name="Google Shape;268;p23">
            <a:extLst>
              <a:ext uri="{FF2B5EF4-FFF2-40B4-BE49-F238E27FC236}">
                <a16:creationId xmlns:a16="http://schemas.microsoft.com/office/drawing/2014/main" id="{618BC6A7-1FA9-476A-59F2-5B7131B25ACE}"/>
              </a:ext>
            </a:extLst>
          </p:cNvPr>
          <p:cNvSpPr txBox="1">
            <a:spLocks/>
          </p:cNvSpPr>
          <p:nvPr/>
        </p:nvSpPr>
        <p:spPr>
          <a:xfrm>
            <a:off x="1592604" y="1836683"/>
            <a:ext cx="3191778"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1.1 - Data Aggregation</a:t>
            </a:r>
          </a:p>
        </p:txBody>
      </p:sp>
      <p:graphicFrame>
        <p:nvGraphicFramePr>
          <p:cNvPr id="18" name="Table 15">
            <a:extLst>
              <a:ext uri="{FF2B5EF4-FFF2-40B4-BE49-F238E27FC236}">
                <a16:creationId xmlns:a16="http://schemas.microsoft.com/office/drawing/2014/main" id="{3F89EC84-573B-C3FB-3073-B7670077AD68}"/>
              </a:ext>
            </a:extLst>
          </p:cNvPr>
          <p:cNvGraphicFramePr>
            <a:graphicFrameLocks noGrp="1"/>
          </p:cNvGraphicFramePr>
          <p:nvPr>
            <p:extLst>
              <p:ext uri="{D42A27DB-BD31-4B8C-83A1-F6EECF244321}">
                <p14:modId xmlns:p14="http://schemas.microsoft.com/office/powerpoint/2010/main" val="156674087"/>
              </p:ext>
            </p:extLst>
          </p:nvPr>
        </p:nvGraphicFramePr>
        <p:xfrm>
          <a:off x="1592604" y="2795937"/>
          <a:ext cx="3048225" cy="3056779"/>
        </p:xfrm>
        <a:graphic>
          <a:graphicData uri="http://schemas.openxmlformats.org/drawingml/2006/table">
            <a:tbl>
              <a:tblPr firstRow="1" bandRow="1">
                <a:tableStyleId>{5C22544A-7EE6-4342-B048-85BDC9FD1C3A}</a:tableStyleId>
              </a:tblPr>
              <a:tblGrid>
                <a:gridCol w="1079725">
                  <a:extLst>
                    <a:ext uri="{9D8B030D-6E8A-4147-A177-3AD203B41FA5}">
                      <a16:colId xmlns:a16="http://schemas.microsoft.com/office/drawing/2014/main" val="793074582"/>
                    </a:ext>
                  </a:extLst>
                </a:gridCol>
                <a:gridCol w="1968500">
                  <a:extLst>
                    <a:ext uri="{9D8B030D-6E8A-4147-A177-3AD203B41FA5}">
                      <a16:colId xmlns:a16="http://schemas.microsoft.com/office/drawing/2014/main" val="4209751471"/>
                    </a:ext>
                  </a:extLst>
                </a:gridCol>
              </a:tblGrid>
              <a:tr h="277889">
                <a:tc>
                  <a:txBody>
                    <a:bodyPr/>
                    <a:lstStyle/>
                    <a:p>
                      <a:pPr algn="ctr"/>
                      <a:r>
                        <a:rPr lang="en-US" sz="1200" b="1" dirty="0">
                          <a:latin typeface="Bahnschrift" panose="020B0502040204020203" pitchFamily="34" charset="0"/>
                          <a:cs typeface="Calibri" panose="020F0502020204030204" pitchFamily="34" charset="0"/>
                        </a:rPr>
                        <a:t>City</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Avg. Order Amount</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77889">
                <a:tc>
                  <a:txBody>
                    <a:bodyPr/>
                    <a:lstStyle/>
                    <a:p>
                      <a:pPr algn="l"/>
                      <a:r>
                        <a:rPr lang="en-US" sz="1200" b="1" dirty="0">
                          <a:latin typeface="Bahnschrift" panose="020B0502040204020203" pitchFamily="34" charset="0"/>
                          <a:cs typeface="Calibri" panose="020F0502020204030204" pitchFamily="34" charset="0"/>
                        </a:rPr>
                        <a:t>Kolkata</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811.79</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77889">
                <a:tc>
                  <a:txBody>
                    <a:bodyPr/>
                    <a:lstStyle/>
                    <a:p>
                      <a:pPr algn="l"/>
                      <a:r>
                        <a:rPr lang="en-US" sz="1200" b="1" dirty="0">
                          <a:latin typeface="Bahnschrift" panose="020B0502040204020203" pitchFamily="34" charset="0"/>
                          <a:cs typeface="Calibri" panose="020F0502020204030204" pitchFamily="34" charset="0"/>
                        </a:rPr>
                        <a:t>Lucknow</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806.64</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77889">
                <a:tc>
                  <a:txBody>
                    <a:bodyPr/>
                    <a:lstStyle/>
                    <a:p>
                      <a:pPr algn="l"/>
                      <a:r>
                        <a:rPr lang="en-US" sz="1200" b="1" dirty="0">
                          <a:latin typeface="Bahnschrift" panose="020B0502040204020203" pitchFamily="34" charset="0"/>
                          <a:cs typeface="Calibri" panose="020F0502020204030204" pitchFamily="34" charset="0"/>
                        </a:rPr>
                        <a:t>Pune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800.82</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77889">
                <a:tc>
                  <a:txBody>
                    <a:bodyPr/>
                    <a:lstStyle/>
                    <a:p>
                      <a:pPr algn="l"/>
                      <a:r>
                        <a:rPr lang="en-US" sz="1200" b="1" dirty="0">
                          <a:latin typeface="Bahnschrift" panose="020B0502040204020203" pitchFamily="34" charset="0"/>
                          <a:cs typeface="Calibri" panose="020F0502020204030204" pitchFamily="34" charset="0"/>
                        </a:rPr>
                        <a:t>Bangalore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800.59</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77889">
                <a:tc>
                  <a:txBody>
                    <a:bodyPr/>
                    <a:lstStyle/>
                    <a:p>
                      <a:pPr algn="l"/>
                      <a:r>
                        <a:rPr lang="en-US" sz="1200" b="1" dirty="0">
                          <a:latin typeface="Bahnschrift" panose="020B0502040204020203" pitchFamily="34" charset="0"/>
                          <a:cs typeface="Calibri" panose="020F0502020204030204" pitchFamily="34" charset="0"/>
                        </a:rPr>
                        <a:t>Mumbai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800.176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r h="277889">
                <a:tc>
                  <a:txBody>
                    <a:bodyPr/>
                    <a:lstStyle/>
                    <a:p>
                      <a:pPr algn="l"/>
                      <a:r>
                        <a:rPr lang="en-US" sz="1200" b="1" dirty="0">
                          <a:latin typeface="Bahnschrift" panose="020B0502040204020203" pitchFamily="34" charset="0"/>
                          <a:cs typeface="Calibri" panose="020F0502020204030204" pitchFamily="34" charset="0"/>
                        </a:rPr>
                        <a:t>Hyderabad</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790.94</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069285949"/>
                  </a:ext>
                </a:extLst>
              </a:tr>
              <a:tr h="277889">
                <a:tc>
                  <a:txBody>
                    <a:bodyPr/>
                    <a:lstStyle/>
                    <a:p>
                      <a:pPr algn="l"/>
                      <a:r>
                        <a:rPr lang="en-US" sz="1200" b="1" dirty="0">
                          <a:latin typeface="Bahnschrift" panose="020B0502040204020203" pitchFamily="34" charset="0"/>
                          <a:cs typeface="Calibri" panose="020F0502020204030204" pitchFamily="34" charset="0"/>
                        </a:rPr>
                        <a:t>Delhi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790.73</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603407232"/>
                  </a:ext>
                </a:extLst>
              </a:tr>
              <a:tr h="277889">
                <a:tc>
                  <a:txBody>
                    <a:bodyPr/>
                    <a:lstStyle/>
                    <a:p>
                      <a:pPr algn="l"/>
                      <a:r>
                        <a:rPr lang="en-US" sz="1200" b="1" dirty="0">
                          <a:latin typeface="Bahnschrift" panose="020B0502040204020203" pitchFamily="34" charset="0"/>
                          <a:cs typeface="Calibri" panose="020F0502020204030204" pitchFamily="34" charset="0"/>
                        </a:rPr>
                        <a:t>Ahmedabad</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790.62</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772823653"/>
                  </a:ext>
                </a:extLst>
              </a:tr>
              <a:tr h="277889">
                <a:tc>
                  <a:txBody>
                    <a:bodyPr/>
                    <a:lstStyle/>
                    <a:p>
                      <a:pPr algn="l"/>
                      <a:r>
                        <a:rPr lang="en-US" sz="1200" b="1" dirty="0">
                          <a:latin typeface="Bahnschrift" panose="020B0502040204020203" pitchFamily="34" charset="0"/>
                          <a:cs typeface="Calibri" panose="020F0502020204030204" pitchFamily="34" charset="0"/>
                        </a:rPr>
                        <a:t>Chennai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788.63</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650571296"/>
                  </a:ext>
                </a:extLst>
              </a:tr>
              <a:tr h="277889">
                <a:tc>
                  <a:txBody>
                    <a:bodyPr/>
                    <a:lstStyle/>
                    <a:p>
                      <a:pPr algn="l"/>
                      <a:r>
                        <a:rPr lang="en-US" sz="1200" b="1" dirty="0">
                          <a:latin typeface="Bahnschrift" panose="020B0502040204020203" pitchFamily="34" charset="0"/>
                          <a:cs typeface="Calibri" panose="020F0502020204030204" pitchFamily="34" charset="0"/>
                        </a:rPr>
                        <a:t>Jaipur</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785.95</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48978338"/>
                  </a:ext>
                </a:extLst>
              </a:tr>
            </a:tbl>
          </a:graphicData>
        </a:graphic>
      </p:graphicFrame>
      <p:sp>
        <p:nvSpPr>
          <p:cNvPr id="24" name="Google Shape;251;p23">
            <a:extLst>
              <a:ext uri="{FF2B5EF4-FFF2-40B4-BE49-F238E27FC236}">
                <a16:creationId xmlns:a16="http://schemas.microsoft.com/office/drawing/2014/main" id="{42C2E80B-439D-A2EF-423F-FB5BB1D2422D}"/>
              </a:ext>
            </a:extLst>
          </p:cNvPr>
          <p:cNvSpPr/>
          <p:nvPr/>
        </p:nvSpPr>
        <p:spPr>
          <a:xfrm>
            <a:off x="6742459" y="1362291"/>
            <a:ext cx="4539829" cy="1296989"/>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 name="Google Shape;252;p23">
            <a:extLst>
              <a:ext uri="{FF2B5EF4-FFF2-40B4-BE49-F238E27FC236}">
                <a16:creationId xmlns:a16="http://schemas.microsoft.com/office/drawing/2014/main" id="{80CDD473-E897-34F8-BA94-801A4A904E40}"/>
              </a:ext>
            </a:extLst>
          </p:cNvPr>
          <p:cNvSpPr/>
          <p:nvPr/>
        </p:nvSpPr>
        <p:spPr>
          <a:xfrm>
            <a:off x="8459689" y="1075114"/>
            <a:ext cx="12071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3</a:t>
            </a:r>
            <a:endParaRPr sz="1800" b="1" dirty="0">
              <a:solidFill>
                <a:schemeClr val="tx1"/>
              </a:solidFill>
              <a:latin typeface="Calibri"/>
              <a:ea typeface="Calibri"/>
              <a:cs typeface="Calibri"/>
              <a:sym typeface="Calibri"/>
            </a:endParaRPr>
          </a:p>
        </p:txBody>
      </p:sp>
      <p:sp>
        <p:nvSpPr>
          <p:cNvPr id="26" name="Google Shape;254;p23">
            <a:extLst>
              <a:ext uri="{FF2B5EF4-FFF2-40B4-BE49-F238E27FC236}">
                <a16:creationId xmlns:a16="http://schemas.microsoft.com/office/drawing/2014/main" id="{7C275BE1-3A94-13B7-80D7-B2452A2C599A}"/>
              </a:ext>
            </a:extLst>
          </p:cNvPr>
          <p:cNvSpPr txBox="1"/>
          <p:nvPr/>
        </p:nvSpPr>
        <p:spPr>
          <a:xfrm>
            <a:off x="7019735" y="1984743"/>
            <a:ext cx="4087010" cy="587813"/>
          </a:xfrm>
          <a:prstGeom prst="rect">
            <a:avLst/>
          </a:prstGeom>
          <a:noFill/>
          <a:ln>
            <a:noFill/>
          </a:ln>
        </p:spPr>
        <p:txBody>
          <a:bodyPr spcFirstLastPara="1" wrap="square" lIns="91425" tIns="45700" rIns="91425" bIns="45700" anchor="t" anchorCtr="0">
            <a:spAutoFit/>
          </a:bodyPr>
          <a:lstStyle/>
          <a:p>
            <a:pPr marR="0" lvl="0" algn="just" rtl="0">
              <a:lnSpc>
                <a:spcPct val="115000"/>
              </a:lnSpc>
              <a:spcBef>
                <a:spcPts val="0"/>
              </a:spcBef>
              <a:spcAft>
                <a:spcPts val="0"/>
              </a:spcAft>
            </a:pPr>
            <a:r>
              <a:rPr lang="en-US" b="1" dirty="0">
                <a:solidFill>
                  <a:schemeClr val="lt1"/>
                </a:solidFill>
                <a:latin typeface="Calibri"/>
                <a:ea typeface="Calibri"/>
                <a:cs typeface="Calibri"/>
                <a:sym typeface="Calibri"/>
              </a:rPr>
              <a:t>Identify top 5 restaurants with the highest total sales</a:t>
            </a:r>
            <a:endParaRPr b="1" dirty="0">
              <a:solidFill>
                <a:schemeClr val="lt1"/>
              </a:solidFill>
              <a:latin typeface="Calibri"/>
              <a:ea typeface="Calibri"/>
              <a:cs typeface="Calibri"/>
              <a:sym typeface="Calibri"/>
            </a:endParaRPr>
          </a:p>
        </p:txBody>
      </p:sp>
      <p:sp>
        <p:nvSpPr>
          <p:cNvPr id="27" name="Google Shape;268;p23">
            <a:extLst>
              <a:ext uri="{FF2B5EF4-FFF2-40B4-BE49-F238E27FC236}">
                <a16:creationId xmlns:a16="http://schemas.microsoft.com/office/drawing/2014/main" id="{68AC6A46-7E30-ED54-C222-77B44F051BAE}"/>
              </a:ext>
            </a:extLst>
          </p:cNvPr>
          <p:cNvSpPr txBox="1">
            <a:spLocks/>
          </p:cNvSpPr>
          <p:nvPr/>
        </p:nvSpPr>
        <p:spPr>
          <a:xfrm>
            <a:off x="7467353" y="1688038"/>
            <a:ext cx="3191778"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1.2- Data Aggregation</a:t>
            </a:r>
          </a:p>
        </p:txBody>
      </p:sp>
      <p:graphicFrame>
        <p:nvGraphicFramePr>
          <p:cNvPr id="29" name="Table 15">
            <a:extLst>
              <a:ext uri="{FF2B5EF4-FFF2-40B4-BE49-F238E27FC236}">
                <a16:creationId xmlns:a16="http://schemas.microsoft.com/office/drawing/2014/main" id="{F24D0BF1-8CF0-DF23-D3DE-E8B129FCFC0A}"/>
              </a:ext>
            </a:extLst>
          </p:cNvPr>
          <p:cNvGraphicFramePr>
            <a:graphicFrameLocks noGrp="1"/>
          </p:cNvGraphicFramePr>
          <p:nvPr>
            <p:extLst>
              <p:ext uri="{D42A27DB-BD31-4B8C-83A1-F6EECF244321}">
                <p14:modId xmlns:p14="http://schemas.microsoft.com/office/powerpoint/2010/main" val="2997951388"/>
              </p:ext>
            </p:extLst>
          </p:nvPr>
        </p:nvGraphicFramePr>
        <p:xfrm>
          <a:off x="7719429" y="2985027"/>
          <a:ext cx="2687623" cy="1645920"/>
        </p:xfrm>
        <a:graphic>
          <a:graphicData uri="http://schemas.openxmlformats.org/drawingml/2006/table">
            <a:tbl>
              <a:tblPr firstRow="1" bandRow="1">
                <a:tableStyleId>{5C22544A-7EE6-4342-B048-85BDC9FD1C3A}</a:tableStyleId>
              </a:tblPr>
              <a:tblGrid>
                <a:gridCol w="1705771">
                  <a:extLst>
                    <a:ext uri="{9D8B030D-6E8A-4147-A177-3AD203B41FA5}">
                      <a16:colId xmlns:a16="http://schemas.microsoft.com/office/drawing/2014/main" val="793074582"/>
                    </a:ext>
                  </a:extLst>
                </a:gridCol>
                <a:gridCol w="981852">
                  <a:extLst>
                    <a:ext uri="{9D8B030D-6E8A-4147-A177-3AD203B41FA5}">
                      <a16:colId xmlns:a16="http://schemas.microsoft.com/office/drawing/2014/main" val="4209751471"/>
                    </a:ext>
                  </a:extLst>
                </a:gridCol>
              </a:tblGrid>
              <a:tr h="221356">
                <a:tc>
                  <a:txBody>
                    <a:bodyPr/>
                    <a:lstStyle/>
                    <a:p>
                      <a:pPr algn="ctr"/>
                      <a:r>
                        <a:rPr lang="en-US" sz="1200" b="1" dirty="0">
                          <a:latin typeface="Bahnschrift" panose="020B0502040204020203" pitchFamily="34" charset="0"/>
                          <a:cs typeface="Calibri" panose="020F0502020204030204" pitchFamily="34" charset="0"/>
                        </a:rPr>
                        <a:t>City</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Total Sales</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48844">
                <a:tc>
                  <a:txBody>
                    <a:bodyPr/>
                    <a:lstStyle/>
                    <a:p>
                      <a:pPr algn="l"/>
                      <a:r>
                        <a:rPr lang="en-US" sz="1200" b="1" dirty="0">
                          <a:latin typeface="Bahnschrift" panose="020B0502040204020203" pitchFamily="34" charset="0"/>
                          <a:cs typeface="Calibri" panose="020F0502020204030204" pitchFamily="34" charset="0"/>
                        </a:rPr>
                        <a:t>Street Food Hub</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6,58,502/-</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48844">
                <a:tc>
                  <a:txBody>
                    <a:bodyPr/>
                    <a:lstStyle/>
                    <a:p>
                      <a:pPr algn="l"/>
                      <a:r>
                        <a:rPr lang="en-US" sz="1200" b="1" dirty="0">
                          <a:latin typeface="Bahnschrift" panose="020B0502040204020203" pitchFamily="34" charset="0"/>
                          <a:cs typeface="Calibri" panose="020F0502020204030204" pitchFamily="34" charset="0"/>
                        </a:rPr>
                        <a:t>Royal Feast</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6,45,804/-</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48844">
                <a:tc>
                  <a:txBody>
                    <a:bodyPr/>
                    <a:lstStyle/>
                    <a:p>
                      <a:pPr algn="l"/>
                      <a:r>
                        <a:rPr lang="en-US" sz="1200" b="1" dirty="0">
                          <a:latin typeface="Bahnschrift" panose="020B0502040204020203" pitchFamily="34" charset="0"/>
                          <a:cs typeface="Calibri" panose="020F0502020204030204" pitchFamily="34" charset="0"/>
                        </a:rPr>
                        <a:t>South Spice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6,36,691/-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48844">
                <a:tc>
                  <a:txBody>
                    <a:bodyPr/>
                    <a:lstStyle/>
                    <a:p>
                      <a:pPr algn="l"/>
                      <a:r>
                        <a:rPr lang="en-US" sz="1200" b="1" dirty="0">
                          <a:latin typeface="Bahnschrift" panose="020B0502040204020203" pitchFamily="34" charset="0"/>
                          <a:cs typeface="Calibri" panose="020F0502020204030204" pitchFamily="34" charset="0"/>
                        </a:rPr>
                        <a:t>Lucknow Tandoori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6,35,200/-</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48844">
                <a:tc>
                  <a:txBody>
                    <a:bodyPr/>
                    <a:lstStyle/>
                    <a:p>
                      <a:pPr algn="l"/>
                      <a:r>
                        <a:rPr lang="en-US" sz="1200" b="1" dirty="0">
                          <a:latin typeface="Bahnschrift" panose="020B0502040204020203" pitchFamily="34" charset="0"/>
                          <a:cs typeface="Calibri" panose="020F0502020204030204" pitchFamily="34" charset="0"/>
                        </a:rPr>
                        <a:t>North Indian Delight</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6,25,752/-</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bl>
          </a:graphicData>
        </a:graphic>
      </p:graphicFrame>
    </p:spTree>
    <p:extLst>
      <p:ext uri="{BB962C8B-B14F-4D97-AF65-F5344CB8AC3E}">
        <p14:creationId xmlns:p14="http://schemas.microsoft.com/office/powerpoint/2010/main" val="594394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5012654"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Power BI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5374484" y="368967"/>
            <a:ext cx="124112" cy="97032"/>
          </a:xfrm>
          <a:prstGeom prst="rect">
            <a:avLst/>
          </a:prstGeom>
          <a:noFill/>
          <a:ln>
            <a:noFill/>
          </a:ln>
        </p:spPr>
      </p:pic>
      <p:sp>
        <p:nvSpPr>
          <p:cNvPr id="6" name="Google Shape;251;p23">
            <a:extLst>
              <a:ext uri="{FF2B5EF4-FFF2-40B4-BE49-F238E27FC236}">
                <a16:creationId xmlns:a16="http://schemas.microsoft.com/office/drawing/2014/main" id="{067E2196-8111-66FF-93E1-84533E4DC752}"/>
              </a:ext>
            </a:extLst>
          </p:cNvPr>
          <p:cNvSpPr/>
          <p:nvPr/>
        </p:nvSpPr>
        <p:spPr>
          <a:xfrm>
            <a:off x="682014" y="1132075"/>
            <a:ext cx="5282688" cy="1665067"/>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252;p23">
            <a:extLst>
              <a:ext uri="{FF2B5EF4-FFF2-40B4-BE49-F238E27FC236}">
                <a16:creationId xmlns:a16="http://schemas.microsoft.com/office/drawing/2014/main" id="{EE9BB6A6-B52D-1C6E-6BC1-B8414A836870}"/>
              </a:ext>
            </a:extLst>
          </p:cNvPr>
          <p:cNvSpPr/>
          <p:nvPr/>
        </p:nvSpPr>
        <p:spPr>
          <a:xfrm>
            <a:off x="2851155" y="844898"/>
            <a:ext cx="9444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1</a:t>
            </a:r>
            <a:endParaRPr sz="1800" b="1" dirty="0">
              <a:solidFill>
                <a:schemeClr val="tx1"/>
              </a:solidFill>
              <a:latin typeface="Calibri"/>
              <a:ea typeface="Calibri"/>
              <a:cs typeface="Calibri"/>
              <a:sym typeface="Calibri"/>
            </a:endParaRPr>
          </a:p>
        </p:txBody>
      </p:sp>
      <p:sp>
        <p:nvSpPr>
          <p:cNvPr id="9" name="Google Shape;254;p23">
            <a:extLst>
              <a:ext uri="{FF2B5EF4-FFF2-40B4-BE49-F238E27FC236}">
                <a16:creationId xmlns:a16="http://schemas.microsoft.com/office/drawing/2014/main" id="{D05F19A6-C1BF-1D9F-5011-6103C51F4F1B}"/>
              </a:ext>
            </a:extLst>
          </p:cNvPr>
          <p:cNvSpPr txBox="1"/>
          <p:nvPr/>
        </p:nvSpPr>
        <p:spPr>
          <a:xfrm>
            <a:off x="682014" y="1713810"/>
            <a:ext cx="5282687" cy="1083333"/>
          </a:xfrm>
          <a:prstGeom prst="rect">
            <a:avLst/>
          </a:prstGeom>
          <a:noFill/>
          <a:ln>
            <a:noFill/>
          </a:ln>
        </p:spPr>
        <p:txBody>
          <a:bodyPr spcFirstLastPara="1" wrap="square" lIns="91425" tIns="45700" rIns="91425" bIns="45700" anchor="t" anchorCtr="0">
            <a:spAutoFit/>
          </a:bodyPr>
          <a:lstStyle/>
          <a:p>
            <a:pPr marL="0" marR="0" lvl="0" indent="0" algn="just" rtl="0">
              <a:lnSpc>
                <a:spcPct val="115000"/>
              </a:lnSpc>
              <a:spcBef>
                <a:spcPts val="0"/>
              </a:spcBef>
              <a:spcAft>
                <a:spcPts val="0"/>
              </a:spcAft>
              <a:buNone/>
            </a:pPr>
            <a:r>
              <a:rPr lang="en-US" b="1" i="0" dirty="0">
                <a:solidFill>
                  <a:schemeClr val="lt1"/>
                </a:solidFill>
                <a:latin typeface="Calibri"/>
                <a:ea typeface="Calibri"/>
                <a:cs typeface="Calibri"/>
                <a:sym typeface="Calibri"/>
              </a:rPr>
              <a:t>Bangalore city has the highest number of restaurants of 1531 where as Jaipur and Lucknow cities has the lowest number of restaurants of 1479 each respectively. City population is not available in the dataset to calculate the correlation.</a:t>
            </a:r>
            <a:endParaRPr b="1" dirty="0">
              <a:solidFill>
                <a:schemeClr val="lt1"/>
              </a:solidFill>
              <a:latin typeface="Calibri"/>
              <a:ea typeface="Calibri"/>
              <a:cs typeface="Calibri"/>
              <a:sym typeface="Calibri"/>
            </a:endParaRPr>
          </a:p>
        </p:txBody>
      </p:sp>
      <p:sp>
        <p:nvSpPr>
          <p:cNvPr id="10" name="Google Shape;268;p23">
            <a:extLst>
              <a:ext uri="{FF2B5EF4-FFF2-40B4-BE49-F238E27FC236}">
                <a16:creationId xmlns:a16="http://schemas.microsoft.com/office/drawing/2014/main" id="{916987A2-694E-76F7-0C31-C5F7557E0C30}"/>
              </a:ext>
            </a:extLst>
          </p:cNvPr>
          <p:cNvSpPr txBox="1">
            <a:spLocks/>
          </p:cNvSpPr>
          <p:nvPr/>
        </p:nvSpPr>
        <p:spPr>
          <a:xfrm>
            <a:off x="1567201" y="1474468"/>
            <a:ext cx="3512307"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Number of Restaurants per City</a:t>
            </a:r>
          </a:p>
        </p:txBody>
      </p:sp>
      <p:pic>
        <p:nvPicPr>
          <p:cNvPr id="14" name="Picture 13">
            <a:extLst>
              <a:ext uri="{FF2B5EF4-FFF2-40B4-BE49-F238E27FC236}">
                <a16:creationId xmlns:a16="http://schemas.microsoft.com/office/drawing/2014/main" id="{72CA24F8-7604-2005-FD52-2BDDCDF44D12}"/>
              </a:ext>
            </a:extLst>
          </p:cNvPr>
          <p:cNvPicPr>
            <a:picLocks noChangeAspect="1"/>
          </p:cNvPicPr>
          <p:nvPr/>
        </p:nvPicPr>
        <p:blipFill>
          <a:blip r:embed="rId4"/>
          <a:stretch>
            <a:fillRect/>
          </a:stretch>
        </p:blipFill>
        <p:spPr>
          <a:xfrm>
            <a:off x="6227300" y="1258687"/>
            <a:ext cx="5805268" cy="4607542"/>
          </a:xfrm>
          <a:prstGeom prst="rect">
            <a:avLst/>
          </a:prstGeom>
        </p:spPr>
      </p:pic>
      <p:graphicFrame>
        <p:nvGraphicFramePr>
          <p:cNvPr id="15" name="Table 15">
            <a:extLst>
              <a:ext uri="{FF2B5EF4-FFF2-40B4-BE49-F238E27FC236}">
                <a16:creationId xmlns:a16="http://schemas.microsoft.com/office/drawing/2014/main" id="{E7A27AD5-A17E-A399-973F-0F8D3DA880B4}"/>
              </a:ext>
            </a:extLst>
          </p:cNvPr>
          <p:cNvGraphicFramePr>
            <a:graphicFrameLocks noGrp="1"/>
          </p:cNvGraphicFramePr>
          <p:nvPr>
            <p:extLst>
              <p:ext uri="{D42A27DB-BD31-4B8C-83A1-F6EECF244321}">
                <p14:modId xmlns:p14="http://schemas.microsoft.com/office/powerpoint/2010/main" val="1404492626"/>
              </p:ext>
            </p:extLst>
          </p:nvPr>
        </p:nvGraphicFramePr>
        <p:xfrm>
          <a:off x="1681475" y="3036484"/>
          <a:ext cx="3283757" cy="3056779"/>
        </p:xfrm>
        <a:graphic>
          <a:graphicData uri="http://schemas.openxmlformats.org/drawingml/2006/table">
            <a:tbl>
              <a:tblPr firstRow="1" bandRow="1">
                <a:tableStyleId>{5C22544A-7EE6-4342-B048-85BDC9FD1C3A}</a:tableStyleId>
              </a:tblPr>
              <a:tblGrid>
                <a:gridCol w="1450026">
                  <a:extLst>
                    <a:ext uri="{9D8B030D-6E8A-4147-A177-3AD203B41FA5}">
                      <a16:colId xmlns:a16="http://schemas.microsoft.com/office/drawing/2014/main" val="793074582"/>
                    </a:ext>
                  </a:extLst>
                </a:gridCol>
                <a:gridCol w="1833731">
                  <a:extLst>
                    <a:ext uri="{9D8B030D-6E8A-4147-A177-3AD203B41FA5}">
                      <a16:colId xmlns:a16="http://schemas.microsoft.com/office/drawing/2014/main" val="4209751471"/>
                    </a:ext>
                  </a:extLst>
                </a:gridCol>
              </a:tblGrid>
              <a:tr h="277889">
                <a:tc>
                  <a:txBody>
                    <a:bodyPr/>
                    <a:lstStyle/>
                    <a:p>
                      <a:pPr algn="ctr"/>
                      <a:r>
                        <a:rPr lang="en-US" sz="1200" b="1" dirty="0">
                          <a:latin typeface="Bahnschrift" panose="020B0502040204020203" pitchFamily="34" charset="0"/>
                          <a:cs typeface="Calibri" panose="020F0502020204030204" pitchFamily="34" charset="0"/>
                        </a:rPr>
                        <a:t>City</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No. of Restaurants</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77889">
                <a:tc>
                  <a:txBody>
                    <a:bodyPr/>
                    <a:lstStyle/>
                    <a:p>
                      <a:pPr algn="l"/>
                      <a:r>
                        <a:rPr lang="en-US" sz="1200" b="1" dirty="0">
                          <a:latin typeface="Bahnschrift" panose="020B0502040204020203" pitchFamily="34" charset="0"/>
                          <a:cs typeface="Calibri" panose="020F0502020204030204" pitchFamily="34" charset="0"/>
                        </a:rPr>
                        <a:t>Bangalore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1531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77889">
                <a:tc>
                  <a:txBody>
                    <a:bodyPr/>
                    <a:lstStyle/>
                    <a:p>
                      <a:pPr algn="l"/>
                      <a:r>
                        <a:rPr lang="en-US" sz="1200" b="1" dirty="0">
                          <a:latin typeface="Bahnschrift" panose="020B0502040204020203" pitchFamily="34" charset="0"/>
                          <a:cs typeface="Calibri" panose="020F0502020204030204" pitchFamily="34" charset="0"/>
                        </a:rPr>
                        <a:t>Chennai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1524</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77889">
                <a:tc>
                  <a:txBody>
                    <a:bodyPr/>
                    <a:lstStyle/>
                    <a:p>
                      <a:pPr algn="l"/>
                      <a:r>
                        <a:rPr lang="en-US" sz="1200" b="1" dirty="0">
                          <a:latin typeface="Bahnschrift" panose="020B0502040204020203" pitchFamily="34" charset="0"/>
                          <a:cs typeface="Calibri" panose="020F0502020204030204" pitchFamily="34" charset="0"/>
                        </a:rPr>
                        <a:t>Hyderabad</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1517</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77889">
                <a:tc>
                  <a:txBody>
                    <a:bodyPr/>
                    <a:lstStyle/>
                    <a:p>
                      <a:pPr algn="l"/>
                      <a:r>
                        <a:rPr lang="en-US" sz="1200" b="1" dirty="0">
                          <a:latin typeface="Bahnschrift" panose="020B0502040204020203" pitchFamily="34" charset="0"/>
                          <a:cs typeface="Calibri" panose="020F0502020204030204" pitchFamily="34" charset="0"/>
                        </a:rPr>
                        <a:t>Mumbai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77889">
                <a:tc>
                  <a:txBody>
                    <a:bodyPr/>
                    <a:lstStyle/>
                    <a:p>
                      <a:pPr algn="l"/>
                      <a:r>
                        <a:rPr lang="en-US" sz="1200" b="1" dirty="0">
                          <a:latin typeface="Bahnschrift" panose="020B0502040204020203" pitchFamily="34" charset="0"/>
                          <a:cs typeface="Calibri" panose="020F0502020204030204" pitchFamily="34" charset="0"/>
                        </a:rPr>
                        <a:t>Kolkata</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1502</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r h="277889">
                <a:tc>
                  <a:txBody>
                    <a:bodyPr/>
                    <a:lstStyle/>
                    <a:p>
                      <a:pPr algn="l"/>
                      <a:r>
                        <a:rPr lang="en-US" sz="1200" b="1" dirty="0">
                          <a:latin typeface="Bahnschrift" panose="020B0502040204020203" pitchFamily="34" charset="0"/>
                          <a:cs typeface="Calibri" panose="020F0502020204030204" pitchFamily="34" charset="0"/>
                        </a:rPr>
                        <a:t>Pune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1494</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069285949"/>
                  </a:ext>
                </a:extLst>
              </a:tr>
              <a:tr h="277889">
                <a:tc>
                  <a:txBody>
                    <a:bodyPr/>
                    <a:lstStyle/>
                    <a:p>
                      <a:pPr algn="l"/>
                      <a:r>
                        <a:rPr lang="en-US" sz="1200" b="1" dirty="0">
                          <a:latin typeface="Bahnschrift" panose="020B0502040204020203" pitchFamily="34" charset="0"/>
                          <a:cs typeface="Calibri" panose="020F0502020204030204" pitchFamily="34" charset="0"/>
                        </a:rPr>
                        <a:t>Delhi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1486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603407232"/>
                  </a:ext>
                </a:extLst>
              </a:tr>
              <a:tr h="277889">
                <a:tc>
                  <a:txBody>
                    <a:bodyPr/>
                    <a:lstStyle/>
                    <a:p>
                      <a:pPr algn="l"/>
                      <a:r>
                        <a:rPr lang="en-US" sz="1200" b="1" dirty="0">
                          <a:latin typeface="Bahnschrift" panose="020B0502040204020203" pitchFamily="34" charset="0"/>
                          <a:cs typeface="Calibri" panose="020F0502020204030204" pitchFamily="34" charset="0"/>
                        </a:rPr>
                        <a:t>Ahmedabad</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1482</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772823653"/>
                  </a:ext>
                </a:extLst>
              </a:tr>
              <a:tr h="277889">
                <a:tc>
                  <a:txBody>
                    <a:bodyPr/>
                    <a:lstStyle/>
                    <a:p>
                      <a:pPr algn="l"/>
                      <a:r>
                        <a:rPr lang="en-US" sz="1200" b="1" dirty="0">
                          <a:latin typeface="Bahnschrift" panose="020B0502040204020203" pitchFamily="34" charset="0"/>
                          <a:cs typeface="Calibri" panose="020F0502020204030204" pitchFamily="34" charset="0"/>
                        </a:rPr>
                        <a:t>Jaipur</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1479</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650571296"/>
                  </a:ext>
                </a:extLst>
              </a:tr>
              <a:tr h="277889">
                <a:tc>
                  <a:txBody>
                    <a:bodyPr/>
                    <a:lstStyle/>
                    <a:p>
                      <a:pPr algn="l"/>
                      <a:r>
                        <a:rPr lang="en-US" sz="1200" b="1" dirty="0">
                          <a:latin typeface="Bahnschrift" panose="020B0502040204020203" pitchFamily="34" charset="0"/>
                          <a:cs typeface="Calibri" panose="020F0502020204030204" pitchFamily="34" charset="0"/>
                        </a:rPr>
                        <a:t>Lucknow</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1479</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48978338"/>
                  </a:ext>
                </a:extLst>
              </a:tr>
            </a:tbl>
          </a:graphicData>
        </a:graphic>
      </p:graphicFrame>
    </p:spTree>
    <p:extLst>
      <p:ext uri="{BB962C8B-B14F-4D97-AF65-F5344CB8AC3E}">
        <p14:creationId xmlns:p14="http://schemas.microsoft.com/office/powerpoint/2010/main" val="1989007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7;p23">
            <a:extLst>
              <a:ext uri="{FF2B5EF4-FFF2-40B4-BE49-F238E27FC236}">
                <a16:creationId xmlns:a16="http://schemas.microsoft.com/office/drawing/2014/main" id="{2757F31A-EAFA-FA42-AD66-F552A1459DCE}"/>
              </a:ext>
            </a:extLst>
          </p:cNvPr>
          <p:cNvPicPr preferRelativeResize="0"/>
          <p:nvPr/>
        </p:nvPicPr>
        <p:blipFill rotWithShape="1">
          <a:blip r:embed="rId2">
            <a:alphaModFix/>
          </a:blip>
          <a:srcRect/>
          <a:stretch/>
        </p:blipFill>
        <p:spPr>
          <a:xfrm rot="21010512">
            <a:off x="345164" y="433592"/>
            <a:ext cx="202415" cy="158251"/>
          </a:xfrm>
          <a:prstGeom prst="rect">
            <a:avLst/>
          </a:prstGeom>
          <a:noFill/>
          <a:ln>
            <a:noFill/>
          </a:ln>
        </p:spPr>
      </p:pic>
      <p:sp>
        <p:nvSpPr>
          <p:cNvPr id="4" name="Google Shape;267;p23">
            <a:extLst>
              <a:ext uri="{FF2B5EF4-FFF2-40B4-BE49-F238E27FC236}">
                <a16:creationId xmlns:a16="http://schemas.microsoft.com/office/drawing/2014/main" id="{963AD495-689F-B65D-ED7E-E8BD2DE654AC}"/>
              </a:ext>
            </a:extLst>
          </p:cNvPr>
          <p:cNvSpPr txBox="1">
            <a:spLocks noGrp="1"/>
          </p:cNvSpPr>
          <p:nvPr>
            <p:ph type="title"/>
          </p:nvPr>
        </p:nvSpPr>
        <p:spPr>
          <a:xfrm>
            <a:off x="493485" y="264705"/>
            <a:ext cx="5012654" cy="507791"/>
          </a:xfrm>
          <a:prstGeom prst="rect">
            <a:avLst/>
          </a:prstGeom>
          <a:noFill/>
          <a:ln>
            <a:noFill/>
          </a:ln>
        </p:spPr>
        <p:txBody>
          <a:bodyPr spcFirstLastPara="1" wrap="square" lIns="91425" tIns="45700" rIns="91425" bIns="45700" anchor="t" anchorCtr="0">
            <a:spAutoFit/>
          </a:bodyPr>
          <a:lstStyle/>
          <a:p>
            <a:pPr marL="0" lvl="0" indent="0" algn="l" rtl="0">
              <a:lnSpc>
                <a:spcPct val="90000"/>
              </a:lnSpc>
              <a:spcBef>
                <a:spcPts val="0"/>
              </a:spcBef>
              <a:spcAft>
                <a:spcPts val="0"/>
              </a:spcAft>
              <a:buClr>
                <a:schemeClr val="accent1"/>
              </a:buClr>
              <a:buSzPts val="3000"/>
              <a:buFont typeface="Poppins"/>
              <a:buNone/>
            </a:pPr>
            <a:r>
              <a:rPr lang="en-US" sz="3000" b="1" dirty="0">
                <a:solidFill>
                  <a:schemeClr val="accent1"/>
                </a:solidFill>
                <a:latin typeface="Poppins"/>
                <a:ea typeface="Poppins"/>
                <a:cs typeface="Poppins"/>
                <a:sym typeface="Poppins"/>
              </a:rPr>
              <a:t>Power BI Task Summary</a:t>
            </a:r>
            <a:endParaRPr dirty="0"/>
          </a:p>
        </p:txBody>
      </p:sp>
      <p:pic>
        <p:nvPicPr>
          <p:cNvPr id="5" name="Google Shape;178;p21">
            <a:extLst>
              <a:ext uri="{FF2B5EF4-FFF2-40B4-BE49-F238E27FC236}">
                <a16:creationId xmlns:a16="http://schemas.microsoft.com/office/drawing/2014/main" id="{CCBD620A-4A71-EE8C-1CDE-18128DFC18F0}"/>
              </a:ext>
            </a:extLst>
          </p:cNvPr>
          <p:cNvPicPr preferRelativeResize="0"/>
          <p:nvPr/>
        </p:nvPicPr>
        <p:blipFill rotWithShape="1">
          <a:blip r:embed="rId3">
            <a:alphaModFix/>
          </a:blip>
          <a:srcRect/>
          <a:stretch/>
        </p:blipFill>
        <p:spPr>
          <a:xfrm rot="20994285">
            <a:off x="5374484" y="368967"/>
            <a:ext cx="124112" cy="97032"/>
          </a:xfrm>
          <a:prstGeom prst="rect">
            <a:avLst/>
          </a:prstGeom>
          <a:noFill/>
          <a:ln>
            <a:noFill/>
          </a:ln>
        </p:spPr>
      </p:pic>
      <p:sp>
        <p:nvSpPr>
          <p:cNvPr id="6" name="Google Shape;251;p23">
            <a:extLst>
              <a:ext uri="{FF2B5EF4-FFF2-40B4-BE49-F238E27FC236}">
                <a16:creationId xmlns:a16="http://schemas.microsoft.com/office/drawing/2014/main" id="{067E2196-8111-66FF-93E1-84533E4DC752}"/>
              </a:ext>
            </a:extLst>
          </p:cNvPr>
          <p:cNvSpPr/>
          <p:nvPr/>
        </p:nvSpPr>
        <p:spPr>
          <a:xfrm>
            <a:off x="682014" y="1132075"/>
            <a:ext cx="5282688" cy="1878411"/>
          </a:xfrm>
          <a:prstGeom prst="rect">
            <a:avLst/>
          </a:prstGeom>
          <a:solidFill>
            <a:schemeClr val="accent1"/>
          </a:solidFill>
          <a:ln>
            <a:noFill/>
          </a:ln>
          <a:effectLst>
            <a:outerShdw blurRad="50800" dist="38100" dir="2700000" algn="tl" rotWithShape="0">
              <a:srgbClr val="000000">
                <a:alpha val="2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252;p23">
            <a:extLst>
              <a:ext uri="{FF2B5EF4-FFF2-40B4-BE49-F238E27FC236}">
                <a16:creationId xmlns:a16="http://schemas.microsoft.com/office/drawing/2014/main" id="{EE9BB6A6-B52D-1C6E-6BC1-B8414A836870}"/>
              </a:ext>
            </a:extLst>
          </p:cNvPr>
          <p:cNvSpPr/>
          <p:nvPr/>
        </p:nvSpPr>
        <p:spPr>
          <a:xfrm>
            <a:off x="2851155" y="844898"/>
            <a:ext cx="944405" cy="583882"/>
          </a:xfrm>
          <a:prstGeom prst="rect">
            <a:avLst/>
          </a:prstGeom>
          <a:solidFill>
            <a:srgbClr val="F2F2F2"/>
          </a:soli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dirty="0">
                <a:solidFill>
                  <a:schemeClr val="tx1"/>
                </a:solidFill>
                <a:latin typeface="Calibri"/>
                <a:ea typeface="Calibri"/>
                <a:cs typeface="Calibri"/>
                <a:sym typeface="Calibri"/>
              </a:rPr>
              <a:t>Task 2</a:t>
            </a:r>
            <a:endParaRPr sz="1800" b="1" dirty="0">
              <a:solidFill>
                <a:schemeClr val="tx1"/>
              </a:solidFill>
              <a:latin typeface="Calibri"/>
              <a:ea typeface="Calibri"/>
              <a:cs typeface="Calibri"/>
              <a:sym typeface="Calibri"/>
            </a:endParaRPr>
          </a:p>
        </p:txBody>
      </p:sp>
      <p:sp>
        <p:nvSpPr>
          <p:cNvPr id="9" name="Google Shape;254;p23">
            <a:extLst>
              <a:ext uri="{FF2B5EF4-FFF2-40B4-BE49-F238E27FC236}">
                <a16:creationId xmlns:a16="http://schemas.microsoft.com/office/drawing/2014/main" id="{D05F19A6-C1BF-1D9F-5011-6103C51F4F1B}"/>
              </a:ext>
            </a:extLst>
          </p:cNvPr>
          <p:cNvSpPr txBox="1"/>
          <p:nvPr/>
        </p:nvSpPr>
        <p:spPr>
          <a:xfrm>
            <a:off x="682014" y="1886198"/>
            <a:ext cx="5282688" cy="1083333"/>
          </a:xfrm>
          <a:prstGeom prst="rect">
            <a:avLst/>
          </a:prstGeom>
          <a:noFill/>
          <a:ln>
            <a:noFill/>
          </a:ln>
        </p:spPr>
        <p:txBody>
          <a:bodyPr spcFirstLastPara="1" wrap="square" lIns="91425" tIns="45700" rIns="91425" bIns="45700" anchor="t" anchorCtr="0">
            <a:spAutoFit/>
          </a:bodyPr>
          <a:lstStyle/>
          <a:p>
            <a:pPr marL="0" marR="0" lvl="0" indent="0" algn="just" rtl="0">
              <a:lnSpc>
                <a:spcPct val="115000"/>
              </a:lnSpc>
              <a:spcBef>
                <a:spcPts val="0"/>
              </a:spcBef>
              <a:spcAft>
                <a:spcPts val="0"/>
              </a:spcAft>
              <a:buNone/>
            </a:pPr>
            <a:r>
              <a:rPr lang="en-US" b="1" i="0" dirty="0">
                <a:solidFill>
                  <a:schemeClr val="lt1"/>
                </a:solidFill>
                <a:latin typeface="Calibri"/>
                <a:ea typeface="Calibri"/>
                <a:cs typeface="Calibri"/>
                <a:sym typeface="Calibri"/>
              </a:rPr>
              <a:t>Bangalore city dominated the Zomato market which has the highest % of orders of 10.21% where as Jaipur and Lucknow cities has the lowest number of orders of 9.86% each respectively. Each restaurants have 1 order each which means there is no imbalance.</a:t>
            </a:r>
            <a:endParaRPr b="1" dirty="0">
              <a:solidFill>
                <a:schemeClr val="lt1"/>
              </a:solidFill>
              <a:latin typeface="Calibri"/>
              <a:ea typeface="Calibri"/>
              <a:cs typeface="Calibri"/>
              <a:sym typeface="Calibri"/>
            </a:endParaRPr>
          </a:p>
        </p:txBody>
      </p:sp>
      <p:sp>
        <p:nvSpPr>
          <p:cNvPr id="10" name="Google Shape;268;p23">
            <a:extLst>
              <a:ext uri="{FF2B5EF4-FFF2-40B4-BE49-F238E27FC236}">
                <a16:creationId xmlns:a16="http://schemas.microsoft.com/office/drawing/2014/main" id="{916987A2-694E-76F7-0C31-C5F7557E0C30}"/>
              </a:ext>
            </a:extLst>
          </p:cNvPr>
          <p:cNvSpPr txBox="1">
            <a:spLocks/>
          </p:cNvSpPr>
          <p:nvPr/>
        </p:nvSpPr>
        <p:spPr>
          <a:xfrm>
            <a:off x="1567203" y="1531352"/>
            <a:ext cx="3512307" cy="31389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lt1"/>
              </a:buClr>
              <a:buSzPts val="1600"/>
            </a:pPr>
            <a:r>
              <a:rPr lang="en-US" sz="1600" b="1" dirty="0">
                <a:solidFill>
                  <a:schemeClr val="lt1"/>
                </a:solidFill>
                <a:latin typeface="Poppins"/>
                <a:ea typeface="Poppins"/>
                <a:cs typeface="Poppins"/>
                <a:sym typeface="Poppins"/>
              </a:rPr>
              <a:t>% of Orders from Different Cities</a:t>
            </a:r>
          </a:p>
        </p:txBody>
      </p:sp>
      <p:graphicFrame>
        <p:nvGraphicFramePr>
          <p:cNvPr id="15" name="Table 15">
            <a:extLst>
              <a:ext uri="{FF2B5EF4-FFF2-40B4-BE49-F238E27FC236}">
                <a16:creationId xmlns:a16="http://schemas.microsoft.com/office/drawing/2014/main" id="{E7A27AD5-A17E-A399-973F-0F8D3DA880B4}"/>
              </a:ext>
            </a:extLst>
          </p:cNvPr>
          <p:cNvGraphicFramePr>
            <a:graphicFrameLocks noGrp="1"/>
          </p:cNvGraphicFramePr>
          <p:nvPr>
            <p:extLst>
              <p:ext uri="{D42A27DB-BD31-4B8C-83A1-F6EECF244321}">
                <p14:modId xmlns:p14="http://schemas.microsoft.com/office/powerpoint/2010/main" val="2090059643"/>
              </p:ext>
            </p:extLst>
          </p:nvPr>
        </p:nvGraphicFramePr>
        <p:xfrm>
          <a:off x="1289900" y="3197243"/>
          <a:ext cx="4216239" cy="3017520"/>
        </p:xfrm>
        <a:graphic>
          <a:graphicData uri="http://schemas.openxmlformats.org/drawingml/2006/table">
            <a:tbl>
              <a:tblPr firstRow="1" bandRow="1">
                <a:tableStyleId>{5C22544A-7EE6-4342-B048-85BDC9FD1C3A}</a:tableStyleId>
              </a:tblPr>
              <a:tblGrid>
                <a:gridCol w="1194659">
                  <a:extLst>
                    <a:ext uri="{9D8B030D-6E8A-4147-A177-3AD203B41FA5}">
                      <a16:colId xmlns:a16="http://schemas.microsoft.com/office/drawing/2014/main" val="793074582"/>
                    </a:ext>
                  </a:extLst>
                </a:gridCol>
                <a:gridCol w="1510790">
                  <a:extLst>
                    <a:ext uri="{9D8B030D-6E8A-4147-A177-3AD203B41FA5}">
                      <a16:colId xmlns:a16="http://schemas.microsoft.com/office/drawing/2014/main" val="4209751471"/>
                    </a:ext>
                  </a:extLst>
                </a:gridCol>
                <a:gridCol w="1510790">
                  <a:extLst>
                    <a:ext uri="{9D8B030D-6E8A-4147-A177-3AD203B41FA5}">
                      <a16:colId xmlns:a16="http://schemas.microsoft.com/office/drawing/2014/main" val="2794596170"/>
                    </a:ext>
                  </a:extLst>
                </a:gridCol>
              </a:tblGrid>
              <a:tr h="248844">
                <a:tc>
                  <a:txBody>
                    <a:bodyPr/>
                    <a:lstStyle/>
                    <a:p>
                      <a:pPr algn="ctr"/>
                      <a:r>
                        <a:rPr lang="en-US" sz="1200" b="1" dirty="0">
                          <a:latin typeface="Bahnschrift" panose="020B0502040204020203" pitchFamily="34" charset="0"/>
                          <a:cs typeface="Calibri" panose="020F0502020204030204" pitchFamily="34" charset="0"/>
                        </a:rPr>
                        <a:t>City</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No. of Orders</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 of Orders</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14825706"/>
                  </a:ext>
                </a:extLst>
              </a:tr>
              <a:tr h="248844">
                <a:tc>
                  <a:txBody>
                    <a:bodyPr/>
                    <a:lstStyle/>
                    <a:p>
                      <a:pPr algn="l"/>
                      <a:r>
                        <a:rPr lang="en-US" sz="1200" b="1" dirty="0">
                          <a:latin typeface="Bahnschrift" panose="020B0502040204020203" pitchFamily="34" charset="0"/>
                          <a:cs typeface="Calibri" panose="020F0502020204030204" pitchFamily="34" charset="0"/>
                        </a:rPr>
                        <a:t>Bangalore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1531</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10.21%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822582601"/>
                  </a:ext>
                </a:extLst>
              </a:tr>
              <a:tr h="248844">
                <a:tc>
                  <a:txBody>
                    <a:bodyPr/>
                    <a:lstStyle/>
                    <a:p>
                      <a:pPr algn="l"/>
                      <a:r>
                        <a:rPr lang="en-US" sz="1200" b="1" dirty="0">
                          <a:latin typeface="Bahnschrift" panose="020B0502040204020203" pitchFamily="34" charset="0"/>
                          <a:cs typeface="Calibri" panose="020F0502020204030204" pitchFamily="34" charset="0"/>
                        </a:rPr>
                        <a:t>Chennai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1524</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10.16%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261597632"/>
                  </a:ext>
                </a:extLst>
              </a:tr>
              <a:tr h="248844">
                <a:tc>
                  <a:txBody>
                    <a:bodyPr/>
                    <a:lstStyle/>
                    <a:p>
                      <a:pPr algn="l"/>
                      <a:r>
                        <a:rPr lang="en-US" sz="1200" b="1" dirty="0">
                          <a:latin typeface="Bahnschrift" panose="020B0502040204020203" pitchFamily="34" charset="0"/>
                          <a:cs typeface="Calibri" panose="020F0502020204030204" pitchFamily="34" charset="0"/>
                        </a:rPr>
                        <a:t>Hyderabad</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1517</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10.11%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58277902"/>
                  </a:ext>
                </a:extLst>
              </a:tr>
              <a:tr h="248844">
                <a:tc>
                  <a:txBody>
                    <a:bodyPr/>
                    <a:lstStyle/>
                    <a:p>
                      <a:pPr algn="l"/>
                      <a:r>
                        <a:rPr lang="en-US" sz="1200" b="1" dirty="0">
                          <a:latin typeface="Bahnschrift" panose="020B0502040204020203" pitchFamily="34" charset="0"/>
                          <a:cs typeface="Calibri" panose="020F0502020204030204" pitchFamily="34" charset="0"/>
                        </a:rPr>
                        <a:t>Mumbai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1506</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10.04%</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735109295"/>
                  </a:ext>
                </a:extLst>
              </a:tr>
              <a:tr h="248844">
                <a:tc>
                  <a:txBody>
                    <a:bodyPr/>
                    <a:lstStyle/>
                    <a:p>
                      <a:pPr algn="l"/>
                      <a:r>
                        <a:rPr lang="en-US" sz="1200" b="1" dirty="0">
                          <a:latin typeface="Bahnschrift" panose="020B0502040204020203" pitchFamily="34" charset="0"/>
                          <a:cs typeface="Calibri" panose="020F0502020204030204" pitchFamily="34" charset="0"/>
                        </a:rPr>
                        <a:t>Kolkata</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1502</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10.01%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844403500"/>
                  </a:ext>
                </a:extLst>
              </a:tr>
              <a:tr h="248844">
                <a:tc>
                  <a:txBody>
                    <a:bodyPr/>
                    <a:lstStyle/>
                    <a:p>
                      <a:pPr algn="l"/>
                      <a:r>
                        <a:rPr lang="en-US" sz="1200" b="1" dirty="0">
                          <a:latin typeface="Bahnschrift" panose="020B0502040204020203" pitchFamily="34" charset="0"/>
                          <a:cs typeface="Calibri" panose="020F0502020204030204" pitchFamily="34" charset="0"/>
                        </a:rPr>
                        <a:t>Pune</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1494</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9.96%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2069285949"/>
                  </a:ext>
                </a:extLst>
              </a:tr>
              <a:tr h="248844">
                <a:tc>
                  <a:txBody>
                    <a:bodyPr/>
                    <a:lstStyle/>
                    <a:p>
                      <a:pPr algn="l"/>
                      <a:r>
                        <a:rPr lang="en-US" sz="1200" b="1" dirty="0">
                          <a:latin typeface="Bahnschrift" panose="020B0502040204020203" pitchFamily="34" charset="0"/>
                          <a:cs typeface="Calibri" panose="020F0502020204030204" pitchFamily="34" charset="0"/>
                        </a:rPr>
                        <a:t>Delhi</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1486</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9.91%</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603407232"/>
                  </a:ext>
                </a:extLst>
              </a:tr>
              <a:tr h="248844">
                <a:tc>
                  <a:txBody>
                    <a:bodyPr/>
                    <a:lstStyle/>
                    <a:p>
                      <a:pPr algn="l"/>
                      <a:r>
                        <a:rPr lang="en-US" sz="1200" b="1" dirty="0">
                          <a:latin typeface="Bahnschrift" panose="020B0502040204020203" pitchFamily="34" charset="0"/>
                          <a:cs typeface="Calibri" panose="020F0502020204030204" pitchFamily="34" charset="0"/>
                        </a:rPr>
                        <a:t>Ahmedabad</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1482</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9.88%</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3772823653"/>
                  </a:ext>
                </a:extLst>
              </a:tr>
              <a:tr h="248844">
                <a:tc>
                  <a:txBody>
                    <a:bodyPr/>
                    <a:lstStyle/>
                    <a:p>
                      <a:pPr algn="l"/>
                      <a:r>
                        <a:rPr lang="en-US" sz="1200" b="1" dirty="0">
                          <a:latin typeface="Bahnschrift" panose="020B0502040204020203" pitchFamily="34" charset="0"/>
                          <a:cs typeface="Calibri" panose="020F0502020204030204" pitchFamily="34" charset="0"/>
                        </a:rPr>
                        <a:t>Jaipur</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1479</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9.86%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650571296"/>
                  </a:ext>
                </a:extLst>
              </a:tr>
              <a:tr h="248844">
                <a:tc>
                  <a:txBody>
                    <a:bodyPr/>
                    <a:lstStyle/>
                    <a:p>
                      <a:pPr algn="l"/>
                      <a:r>
                        <a:rPr lang="en-US" sz="1200" b="1" dirty="0">
                          <a:latin typeface="Bahnschrift" panose="020B0502040204020203" pitchFamily="34" charset="0"/>
                          <a:cs typeface="Calibri" panose="020F0502020204030204" pitchFamily="34" charset="0"/>
                        </a:rPr>
                        <a:t>Lucknow</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1479</a:t>
                      </a:r>
                      <a:endParaRPr lang="en-IN" sz="1200" b="1" dirty="0">
                        <a:latin typeface="Bahnschrift" panose="020B0502040204020203" pitchFamily="34" charset="0"/>
                        <a:cs typeface="Calibri" panose="020F0502020204030204" pitchFamily="34" charset="0"/>
                      </a:endParaRPr>
                    </a:p>
                  </a:txBody>
                  <a:tcPr/>
                </a:tc>
                <a:tc>
                  <a:txBody>
                    <a:bodyPr/>
                    <a:lstStyle/>
                    <a:p>
                      <a:pPr algn="ctr"/>
                      <a:r>
                        <a:rPr lang="en-US" sz="1200" b="1" dirty="0">
                          <a:latin typeface="Bahnschrift" panose="020B0502040204020203" pitchFamily="34" charset="0"/>
                          <a:cs typeface="Calibri" panose="020F0502020204030204" pitchFamily="34" charset="0"/>
                        </a:rPr>
                        <a:t>9.86%</a:t>
                      </a:r>
                      <a:endParaRPr lang="en-IN" sz="1200" b="1" dirty="0">
                        <a:latin typeface="Bahnschrift" panose="020B0502040204020203" pitchFamily="34" charset="0"/>
                        <a:cs typeface="Calibri" panose="020F0502020204030204" pitchFamily="34" charset="0"/>
                      </a:endParaRPr>
                    </a:p>
                  </a:txBody>
                  <a:tcPr/>
                </a:tc>
                <a:extLst>
                  <a:ext uri="{0D108BD9-81ED-4DB2-BD59-A6C34878D82A}">
                    <a16:rowId xmlns:a16="http://schemas.microsoft.com/office/drawing/2014/main" val="148978338"/>
                  </a:ext>
                </a:extLst>
              </a:tr>
            </a:tbl>
          </a:graphicData>
        </a:graphic>
      </p:graphicFrame>
      <p:pic>
        <p:nvPicPr>
          <p:cNvPr id="12" name="Picture 11">
            <a:extLst>
              <a:ext uri="{FF2B5EF4-FFF2-40B4-BE49-F238E27FC236}">
                <a16:creationId xmlns:a16="http://schemas.microsoft.com/office/drawing/2014/main" id="{242F317A-3EB5-B0E3-E48B-F46DADFE47ED}"/>
              </a:ext>
            </a:extLst>
          </p:cNvPr>
          <p:cNvPicPr>
            <a:picLocks noChangeAspect="1"/>
          </p:cNvPicPr>
          <p:nvPr/>
        </p:nvPicPr>
        <p:blipFill>
          <a:blip r:embed="rId4"/>
          <a:stretch>
            <a:fillRect/>
          </a:stretch>
        </p:blipFill>
        <p:spPr>
          <a:xfrm>
            <a:off x="6437220" y="1356415"/>
            <a:ext cx="5387927" cy="4537203"/>
          </a:xfrm>
          <a:prstGeom prst="rect">
            <a:avLst/>
          </a:prstGeom>
        </p:spPr>
      </p:pic>
    </p:spTree>
    <p:extLst>
      <p:ext uri="{BB962C8B-B14F-4D97-AF65-F5344CB8AC3E}">
        <p14:creationId xmlns:p14="http://schemas.microsoft.com/office/powerpoint/2010/main" val="1517671788"/>
      </p:ext>
    </p:extLst>
  </p:cSld>
  <p:clrMapOvr>
    <a:masterClrMapping/>
  </p:clrMapOvr>
</p:sld>
</file>

<file path=ppt/theme/theme1.xml><?xml version="1.0" encoding="utf-8"?>
<a:theme xmlns:a="http://schemas.openxmlformats.org/drawingml/2006/main" name="Office Theme">
  <a:themeElements>
    <a:clrScheme name="zomato">
      <a:dk1>
        <a:srgbClr val="000000"/>
      </a:dk1>
      <a:lt1>
        <a:srgbClr val="FFFFFF"/>
      </a:lt1>
      <a:dk2>
        <a:srgbClr val="000000"/>
      </a:dk2>
      <a:lt2>
        <a:srgbClr val="FFFFFF"/>
      </a:lt2>
      <a:accent1>
        <a:srgbClr val="CF142F"/>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1789</TotalTime>
  <Words>1629</Words>
  <Application>Microsoft Office PowerPoint</Application>
  <PresentationFormat>Widescreen</PresentationFormat>
  <Paragraphs>408</Paragraphs>
  <Slides>18</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Poppins</vt:lpstr>
      <vt:lpstr>Arial</vt:lpstr>
      <vt:lpstr>Wingdings</vt:lpstr>
      <vt:lpstr>Bahnschrift</vt:lpstr>
      <vt:lpstr>Calibri</vt:lpstr>
      <vt:lpstr>Office Theme</vt:lpstr>
      <vt:lpstr>Zomato  Orders &amp; Restaurants Analysis Summary</vt:lpstr>
      <vt:lpstr>Introduction</vt:lpstr>
      <vt:lpstr>Objective</vt:lpstr>
      <vt:lpstr>Overview</vt:lpstr>
      <vt:lpstr>SQL Task Summary</vt:lpstr>
      <vt:lpstr>SQL Task Summary</vt:lpstr>
      <vt:lpstr>SQL Task Summary</vt:lpstr>
      <vt:lpstr>Power BI Task Summary</vt:lpstr>
      <vt:lpstr>Power BI Task Summary</vt:lpstr>
      <vt:lpstr>Power BI Task Summary</vt:lpstr>
      <vt:lpstr>Power BI Task Summary</vt:lpstr>
      <vt:lpstr>Power BI Task Summary</vt:lpstr>
      <vt:lpstr>Power BI Task Summary</vt:lpstr>
      <vt:lpstr>Power BI Task Summary</vt:lpstr>
      <vt:lpstr>Power BI Task Summary</vt:lpstr>
      <vt:lpstr>Power BI Task Summary</vt:lpstr>
      <vt:lpstr>Business Insights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Zomato  Pitch Deck</dc:title>
  <dc:creator>HP</dc:creator>
  <cp:lastModifiedBy>b93669b7 Power BI</cp:lastModifiedBy>
  <cp:revision>142</cp:revision>
  <dcterms:modified xsi:type="dcterms:W3CDTF">2025-03-04T11:42:10Z</dcterms:modified>
</cp:coreProperties>
</file>